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76"/>
  </p:notesMasterIdLst>
  <p:handoutMasterIdLst>
    <p:handoutMasterId r:id="rId77"/>
  </p:handoutMasterIdLst>
  <p:sldIdLst>
    <p:sldId id="256" r:id="rId2"/>
    <p:sldId id="258" r:id="rId3"/>
    <p:sldId id="343" r:id="rId4"/>
    <p:sldId id="260" r:id="rId5"/>
    <p:sldId id="308" r:id="rId6"/>
    <p:sldId id="264" r:id="rId7"/>
    <p:sldId id="344" r:id="rId8"/>
    <p:sldId id="262" r:id="rId9"/>
    <p:sldId id="345" r:id="rId10"/>
    <p:sldId id="346" r:id="rId11"/>
    <p:sldId id="263" r:id="rId12"/>
    <p:sldId id="347" r:id="rId13"/>
    <p:sldId id="348" r:id="rId14"/>
    <p:sldId id="349" r:id="rId15"/>
    <p:sldId id="266" r:id="rId16"/>
    <p:sldId id="267" r:id="rId17"/>
    <p:sldId id="265" r:id="rId18"/>
    <p:sldId id="261" r:id="rId19"/>
    <p:sldId id="317" r:id="rId20"/>
    <p:sldId id="279" r:id="rId21"/>
    <p:sldId id="286" r:id="rId22"/>
    <p:sldId id="350" r:id="rId23"/>
    <p:sldId id="270" r:id="rId24"/>
    <p:sldId id="271" r:id="rId25"/>
    <p:sldId id="282" r:id="rId26"/>
    <p:sldId id="272" r:id="rId27"/>
    <p:sldId id="287" r:id="rId28"/>
    <p:sldId id="273" r:id="rId29"/>
    <p:sldId id="327" r:id="rId30"/>
    <p:sldId id="328" r:id="rId31"/>
    <p:sldId id="329" r:id="rId32"/>
    <p:sldId id="274" r:id="rId33"/>
    <p:sldId id="307" r:id="rId34"/>
    <p:sldId id="310" r:id="rId35"/>
    <p:sldId id="311" r:id="rId36"/>
    <p:sldId id="330" r:id="rId37"/>
    <p:sldId id="326" r:id="rId38"/>
    <p:sldId id="276" r:id="rId39"/>
    <p:sldId id="280" r:id="rId40"/>
    <p:sldId id="312" r:id="rId41"/>
    <p:sldId id="313" r:id="rId42"/>
    <p:sldId id="351" r:id="rId43"/>
    <p:sldId id="318" r:id="rId44"/>
    <p:sldId id="352" r:id="rId45"/>
    <p:sldId id="289" r:id="rId46"/>
    <p:sldId id="300" r:id="rId47"/>
    <p:sldId id="301" r:id="rId48"/>
    <p:sldId id="359" r:id="rId49"/>
    <p:sldId id="335" r:id="rId50"/>
    <p:sldId id="336" r:id="rId51"/>
    <p:sldId id="331" r:id="rId52"/>
    <p:sldId id="332" r:id="rId53"/>
    <p:sldId id="333" r:id="rId54"/>
    <p:sldId id="337" r:id="rId55"/>
    <p:sldId id="338" r:id="rId56"/>
    <p:sldId id="339" r:id="rId57"/>
    <p:sldId id="340" r:id="rId58"/>
    <p:sldId id="341" r:id="rId59"/>
    <p:sldId id="342" r:id="rId60"/>
    <p:sldId id="324" r:id="rId61"/>
    <p:sldId id="353" r:id="rId62"/>
    <p:sldId id="320" r:id="rId63"/>
    <p:sldId id="354" r:id="rId64"/>
    <p:sldId id="315" r:id="rId65"/>
    <p:sldId id="321" r:id="rId66"/>
    <p:sldId id="322" r:id="rId67"/>
    <p:sldId id="358" r:id="rId68"/>
    <p:sldId id="356" r:id="rId69"/>
    <p:sldId id="355" r:id="rId70"/>
    <p:sldId id="334" r:id="rId71"/>
    <p:sldId id="357" r:id="rId72"/>
    <p:sldId id="360" r:id="rId73"/>
    <p:sldId id="325" r:id="rId74"/>
    <p:sldId id="259" r:id="rId75"/>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67253" autoAdjust="0"/>
  </p:normalViewPr>
  <p:slideViewPr>
    <p:cSldViewPr>
      <p:cViewPr varScale="1">
        <p:scale>
          <a:sx n="105" d="100"/>
          <a:sy n="105" d="100"/>
        </p:scale>
        <p:origin x="69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eveloper.amd.com/media/gpu_assets/ToyShop-Eurographics_AnimationFestival.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extLst>
      <p:ext uri="{BB962C8B-B14F-4D97-AF65-F5344CB8AC3E}">
        <p14:creationId xmlns:p14="http://schemas.microsoft.com/office/powerpoint/2010/main" val="339396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smtClean="0"/>
              <a:t>Students whose futures were significantly influenced, e.g., jobs, etc., by CIS 565.  Not based on grades.</a:t>
            </a:r>
          </a:p>
          <a:p>
            <a:pPr marL="0" indent="0" eaLnBrk="1" hangingPunct="1">
              <a:buFont typeface="Arial" pitchFamily="34" charset="0"/>
              <a:buNone/>
              <a:defRPr/>
            </a:pPr>
            <a:endParaRPr lang="en-US" dirty="0" smtClean="0"/>
          </a:p>
          <a:p>
            <a:pPr marL="0" indent="0" eaLnBrk="1" hangingPunct="1">
              <a:buFont typeface="Arial" pitchFamily="34" charset="0"/>
              <a:buNone/>
              <a:defRPr/>
            </a:pPr>
            <a:r>
              <a:rPr lang="en-US" dirty="0" smtClean="0"/>
              <a:t>There </a:t>
            </a:r>
            <a:r>
              <a:rPr lang="en-US" dirty="0" smtClean="0"/>
              <a:t>are so many students that I stopped updating this after Fall 2013.</a:t>
            </a:r>
          </a:p>
          <a:p>
            <a:pPr marL="0" indent="0" eaLnBrk="1" hangingPunct="1">
              <a:buFont typeface="Arial" pitchFamily="34" charset="0"/>
              <a:buNone/>
              <a:defRPr/>
            </a:pPr>
            <a:endParaRPr lang="en-US" dirty="0" smtClean="0"/>
          </a:p>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  Was able to explain how to GPU-accelerate simulations.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  Now at PGL doing procedural games.</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sz="1200" b="0" i="0" kern="1200" baseline="0" dirty="0" smtClean="0">
              <a:solidFill>
                <a:schemeClr val="tx1"/>
              </a:solidFill>
              <a:effectLst/>
              <a:latin typeface="Arial" charset="0"/>
              <a:ea typeface="+mn-ea"/>
              <a:cs typeface="+mn-cs"/>
            </a:endParaRP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Nop Jiarathanakul, WebGL Autodesk</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Uriah Baalke, Floored</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Collin Boots, Final point-cloud project went into this thesis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Yuqin Shao,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Sijie Tian, Mozilla Hacks article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Rohith Chandran, </a:t>
            </a:r>
            <a:r>
              <a:rPr lang="en-US" baseline="0" dirty="0" err="1" smtClean="0"/>
              <a:t>ZeniMax</a:t>
            </a:r>
            <a:r>
              <a:rPr lang="en-US" baseline="0" dirty="0" smtClean="0"/>
              <a:t> Online, had deep graphics pipeline knowledge from implementing the rasterizer</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baseline="0" dirty="0" smtClean="0"/>
          </a:p>
          <a:p>
            <a:pPr eaLnBrk="1" hangingPunct="1">
              <a:defRPr/>
            </a:pPr>
            <a:r>
              <a:rPr lang="en-US" dirty="0" smtClean="0"/>
              <a:t>Many </a:t>
            </a:r>
            <a:r>
              <a:rPr lang="en-US" dirty="0" smtClean="0"/>
              <a:t>more students that either I didn’t teach or have not heard from.  (I didn’t teach Jon, but he was a TA).  I feel that every student has gained something significant from this course,</a:t>
            </a:r>
            <a:r>
              <a:rPr lang="en-US" baseline="0" dirty="0" smtClean="0"/>
              <a:t> e.g., motivation, increased passion, etc.</a:t>
            </a:r>
            <a:endParaRPr lang="en-US" dirty="0" smtClean="0"/>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11</a:t>
            </a:fld>
            <a:endParaRPr lang="en-US" smtClean="0"/>
          </a:p>
        </p:txBody>
      </p:sp>
    </p:spTree>
    <p:extLst>
      <p:ext uri="{BB962C8B-B14F-4D97-AF65-F5344CB8AC3E}">
        <p14:creationId xmlns:p14="http://schemas.microsoft.com/office/powerpoint/2010/main" val="363058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12</a:t>
            </a:fld>
            <a:endParaRPr lang="en-US" smtClean="0"/>
          </a:p>
        </p:txBody>
      </p:sp>
    </p:spTree>
    <p:extLst>
      <p:ext uri="{BB962C8B-B14F-4D97-AF65-F5344CB8AC3E}">
        <p14:creationId xmlns:p14="http://schemas.microsoft.com/office/powerpoint/2010/main" val="20754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Results from Fall 2015 course survey</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13</a:t>
            </a:fld>
            <a:endParaRPr lang="en-US" smtClean="0"/>
          </a:p>
        </p:txBody>
      </p:sp>
    </p:spTree>
    <p:extLst>
      <p:ext uri="{BB962C8B-B14F-4D97-AF65-F5344CB8AC3E}">
        <p14:creationId xmlns:p14="http://schemas.microsoft.com/office/powerpoint/2010/main" val="24810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Numbers </a:t>
            </a:r>
            <a:r>
              <a:rPr lang="en-US" sz="1200" b="0" i="0" u="none" strike="noStrike" kern="1200" dirty="0" smtClean="0">
                <a:solidFill>
                  <a:schemeClr val="tx1"/>
                </a:solidFill>
                <a:effectLst/>
                <a:latin typeface="Arial" charset="0"/>
                <a:ea typeface="+mn-ea"/>
                <a:cs typeface="+mn-cs"/>
              </a:rPr>
              <a:t>lie, but when the course gets harder,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baseline="0" dirty="0" smtClean="0">
                <a:solidFill>
                  <a:schemeClr val="tx1"/>
                </a:solidFill>
                <a:effectLst/>
                <a:latin typeface="Arial" charset="0"/>
                <a:ea typeface="+mn-ea"/>
                <a:cs typeface="+mn-cs"/>
              </a:rPr>
              <a:t>generally students </a:t>
            </a:r>
            <a:r>
              <a:rPr lang="en-US" sz="1200" b="0" i="0" u="none" strike="noStrike" kern="1200" baseline="0" dirty="0" smtClean="0">
                <a:solidFill>
                  <a:schemeClr val="tx1"/>
                </a:solidFill>
                <a:effectLst/>
                <a:latin typeface="Arial" charset="0"/>
                <a:ea typeface="+mn-ea"/>
                <a:cs typeface="+mn-cs"/>
              </a:rPr>
              <a:t>like it more</a:t>
            </a:r>
            <a:r>
              <a:rPr lang="en-US" sz="1200" b="0" i="0" u="none" strike="noStrike" kern="1200" baseline="0" dirty="0" smtClean="0">
                <a:solidFill>
                  <a:schemeClr val="tx1"/>
                </a:solidFill>
                <a:effectLst/>
                <a:latin typeface="Arial" charset="0"/>
                <a:ea typeface="+mn-ea"/>
                <a:cs typeface="+mn-cs"/>
              </a:rPr>
              <a:t>.  Reached max difficulty in Fall 2016.</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14</a:t>
            </a:fld>
            <a:endParaRPr lang="en-US"/>
          </a:p>
        </p:txBody>
      </p:sp>
    </p:spTree>
    <p:extLst>
      <p:ext uri="{BB962C8B-B14F-4D97-AF65-F5344CB8AC3E}">
        <p14:creationId xmlns:p14="http://schemas.microsoft.com/office/powerpoint/2010/main" val="321514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path tracer project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15</a:t>
            </a:fld>
            <a:endParaRPr lang="en-US" smtClean="0"/>
          </a:p>
        </p:txBody>
      </p:sp>
    </p:spTree>
    <p:extLst>
      <p:ext uri="{BB962C8B-B14F-4D97-AF65-F5344CB8AC3E}">
        <p14:creationId xmlns:p14="http://schemas.microsoft.com/office/powerpoint/2010/main" val="123571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17</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18</a:t>
            </a:fld>
            <a:endParaRPr lang="en-US" smtClean="0"/>
          </a:p>
        </p:txBody>
      </p:sp>
    </p:spTree>
    <p:extLst>
      <p:ext uri="{BB962C8B-B14F-4D97-AF65-F5344CB8AC3E}">
        <p14:creationId xmlns:p14="http://schemas.microsoft.com/office/powerpoint/2010/main" val="320799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 frequently post GPU and graphics job openings to it.  Employers come directly to me requesting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76969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20</a:t>
            </a:fld>
            <a:endParaRPr lang="en-US" smtClean="0"/>
          </a:p>
        </p:txBody>
      </p:sp>
    </p:spTree>
    <p:extLst>
      <p:ext uri="{BB962C8B-B14F-4D97-AF65-F5344CB8AC3E}">
        <p14:creationId xmlns:p14="http://schemas.microsoft.com/office/powerpoint/2010/main" val="261159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21</a:t>
            </a:fld>
            <a:endParaRPr lang="en-US" smtClean="0"/>
          </a:p>
        </p:txBody>
      </p:sp>
    </p:spTree>
    <p:extLst>
      <p:ext uri="{BB962C8B-B14F-4D97-AF65-F5344CB8AC3E}">
        <p14:creationId xmlns:p14="http://schemas.microsoft.com/office/powerpoint/2010/main" val="358009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3</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New this semester based on course feedback from last year.</a:t>
            </a:r>
          </a:p>
          <a:p>
            <a:pPr eaLnBrk="1" hangingPunct="1"/>
            <a:endParaRPr lang="en-US" dirty="0" smtClean="0"/>
          </a:p>
          <a:p>
            <a:pPr eaLnBrk="1" hangingPunct="1"/>
            <a:r>
              <a:rPr lang="en-US" dirty="0" smtClean="0"/>
              <a:t>With my</a:t>
            </a:r>
            <a:r>
              <a:rPr lang="en-US" baseline="0" dirty="0" smtClean="0"/>
              <a:t> industry work, my schedule is busy so sometimes I will lecture in the Wednesday time slot instead of Monday.</a:t>
            </a:r>
            <a:endParaRPr lang="en-US" dirty="0" smtClean="0"/>
          </a:p>
        </p:txBody>
      </p:sp>
    </p:spTree>
    <p:extLst>
      <p:ext uri="{BB962C8B-B14F-4D97-AF65-F5344CB8AC3E}">
        <p14:creationId xmlns:p14="http://schemas.microsoft.com/office/powerpoint/2010/main" val="146791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p>
          <a:p>
            <a:pPr marL="171450" indent="-171450">
              <a:buFont typeface="Arial" panose="020B0604020202020204" pitchFamily="34" charset="0"/>
              <a:buChar char="•"/>
            </a:pPr>
            <a:r>
              <a:rPr lang="en-US" dirty="0" smtClean="0"/>
              <a:t>Efficient multi-view rendering for each eye, e.g., geometry </a:t>
            </a:r>
            <a:r>
              <a:rPr lang="en-US" dirty="0" err="1" smtClean="0"/>
              <a:t>shader</a:t>
            </a:r>
            <a:endParaRPr lang="en-US" dirty="0" smtClean="0"/>
          </a:p>
          <a:p>
            <a:pPr marL="171450" indent="-171450">
              <a:buFont typeface="Arial" panose="020B0604020202020204" pitchFamily="34" charset="0"/>
              <a:buChar char="•"/>
            </a:pPr>
            <a:r>
              <a:rPr lang="en-US" dirty="0" smtClean="0"/>
              <a:t>High framerate</a:t>
            </a:r>
          </a:p>
          <a:p>
            <a:pPr marL="171450" indent="-171450">
              <a:buFont typeface="Arial" panose="020B0604020202020204" pitchFamily="34" charset="0"/>
              <a:buChar char="•"/>
            </a:pPr>
            <a:r>
              <a:rPr lang="en-US" dirty="0" smtClean="0"/>
              <a:t>High resolution.  4K x 4K? http://blogs.valvesoftware.com/abrash/when-it-comes-to-resolution-its-all-relative/</a:t>
            </a:r>
          </a:p>
          <a:p>
            <a:pPr marL="171450" indent="-171450">
              <a:buFont typeface="Arial" panose="020B0604020202020204" pitchFamily="34" charset="0"/>
              <a:buChar char="•"/>
            </a:pPr>
            <a:r>
              <a:rPr lang="en-US" dirty="0" smtClean="0"/>
              <a:t>Wide FOV requires lens distortion for a float surface – can distort in vertex </a:t>
            </a:r>
            <a:r>
              <a:rPr lang="en-US" dirty="0" err="1" smtClean="0"/>
              <a:t>shader</a:t>
            </a:r>
            <a:r>
              <a:rPr lang="en-US" dirty="0" smtClean="0"/>
              <a:t>.  90 or 120 degrees.</a:t>
            </a:r>
          </a:p>
          <a:p>
            <a:pPr marL="171450" indent="-171450">
              <a:buFont typeface="Arial" panose="020B0604020202020204" pitchFamily="34" charset="0"/>
              <a:buChar char="•"/>
            </a:pPr>
            <a:r>
              <a:rPr lang="en-US" dirty="0" smtClean="0"/>
              <a:t>Need</a:t>
            </a:r>
            <a:r>
              <a:rPr lang="en-US" baseline="0" dirty="0" smtClean="0"/>
              <a:t> cool and low power for mobile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Tango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Depth-sensing cameras like Kinect</a:t>
            </a:r>
          </a:p>
          <a:p>
            <a:pPr marL="171450" indent="-171450">
              <a:buFont typeface="Arial" panose="020B0604020202020204" pitchFamily="34" charset="0"/>
              <a:buChar char="•"/>
            </a:pPr>
            <a:r>
              <a:rPr lang="en-US" baseline="0" dirty="0" err="1" smtClean="0"/>
              <a:t>Tegra</a:t>
            </a:r>
            <a:r>
              <a:rPr lang="en-US" baseline="0" dirty="0" smtClean="0"/>
              <a:t> K1 </a:t>
            </a:r>
            <a:r>
              <a:rPr lang="en-US" baseline="0" dirty="0" err="1" smtClean="0"/>
              <a:t>SoC</a:t>
            </a:r>
            <a:r>
              <a:rPr lang="en-US" baseline="0" dirty="0" smtClean="0"/>
              <a:t>, 192-core Kepler</a:t>
            </a:r>
          </a:p>
          <a:p>
            <a:pPr marL="171450" indent="-171450">
              <a:buFont typeface="Arial" panose="020B0604020202020204" pitchFamily="34" charset="0"/>
              <a:buChar char="•"/>
            </a:pPr>
            <a:r>
              <a:rPr lang="en-US" baseline="0" dirty="0" smtClean="0"/>
              <a:t>GPU runs computer vision algorithms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Automotive</a:t>
            </a:r>
          </a:p>
          <a:p>
            <a:pPr marL="171450" indent="-171450">
              <a:buFont typeface="Arial" panose="020B0604020202020204" pitchFamily="34" charset="0"/>
              <a:buChar char="•"/>
            </a:pPr>
            <a:r>
              <a:rPr lang="en-US" baseline="0" dirty="0" smtClean="0"/>
              <a:t>Sensors – cars can “see” – GPS, cameras, </a:t>
            </a:r>
            <a:r>
              <a:rPr lang="en-US" baseline="0" dirty="0" err="1" smtClean="0"/>
              <a:t>lidar</a:t>
            </a:r>
            <a:r>
              <a:rPr lang="en-US" baseline="0" dirty="0" smtClean="0"/>
              <a:t>, radar, and ultrasonic</a:t>
            </a:r>
          </a:p>
          <a:p>
            <a:pPr marL="171450" indent="-171450">
              <a:buFont typeface="Arial" panose="020B0604020202020204" pitchFamily="34" charset="0"/>
              <a:buChar char="•"/>
            </a:pPr>
            <a:r>
              <a:rPr lang="en-US" baseline="0" dirty="0" smtClean="0"/>
              <a:t>GPU – “think” and “learn”, computer vision and Deep Neural Networks (DNN)</a:t>
            </a:r>
          </a:p>
          <a:p>
            <a:pPr marL="628650" lvl="1" indent="-171450">
              <a:buFont typeface="Arial" panose="020B0604020202020204" pitchFamily="34" charset="0"/>
              <a:buChar char="•"/>
            </a:pPr>
            <a:r>
              <a:rPr lang="en-US" baseline="0" dirty="0" smtClean="0"/>
              <a:t>Feature detection; path planning; map creation</a:t>
            </a:r>
          </a:p>
          <a:p>
            <a:pPr marL="171450" indent="-171450">
              <a:buFont typeface="Arial" panose="020B0604020202020204" pitchFamily="34" charset="0"/>
              <a:buChar char="•"/>
            </a:pPr>
            <a:r>
              <a:rPr lang="en-US" baseline="0" dirty="0" smtClean="0"/>
              <a:t>NVIDIA</a:t>
            </a:r>
          </a:p>
          <a:p>
            <a:pPr marL="171450" indent="-171450">
              <a:buFont typeface="Arial" panose="020B0604020202020204" pitchFamily="34" charset="0"/>
              <a:buChar char="•"/>
            </a:pPr>
            <a:r>
              <a:rPr lang="en-US" baseline="0" dirty="0" smtClean="0"/>
              <a:t>Working toward autonomous car</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22</a:t>
            </a:fld>
            <a:endParaRPr lang="en-US"/>
          </a:p>
        </p:txBody>
      </p:sp>
    </p:spTree>
    <p:extLst>
      <p:ext uri="{BB962C8B-B14F-4D97-AF65-F5344CB8AC3E}">
        <p14:creationId xmlns:p14="http://schemas.microsoft.com/office/powerpoint/2010/main" val="302123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23</a:t>
            </a:fld>
            <a:endParaRPr lang="en-US" smtClean="0"/>
          </a:p>
        </p:txBody>
      </p:sp>
    </p:spTree>
    <p:extLst>
      <p:ext uri="{BB962C8B-B14F-4D97-AF65-F5344CB8AC3E}">
        <p14:creationId xmlns:p14="http://schemas.microsoft.com/office/powerpoint/2010/main" val="398032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24</a:t>
            </a:fld>
            <a:endParaRPr lang="en-US" smtClean="0"/>
          </a:p>
        </p:txBody>
      </p:sp>
    </p:spTree>
    <p:extLst>
      <p:ext uri="{BB962C8B-B14F-4D97-AF65-F5344CB8AC3E}">
        <p14:creationId xmlns:p14="http://schemas.microsoft.com/office/powerpoint/2010/main" val="328499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searching,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26</a:t>
            </a:fld>
            <a:endParaRPr lang="en-US" smtClean="0"/>
          </a:p>
        </p:txBody>
      </p:sp>
    </p:spTree>
    <p:extLst>
      <p:ext uri="{BB962C8B-B14F-4D97-AF65-F5344CB8AC3E}">
        <p14:creationId xmlns:p14="http://schemas.microsoft.com/office/powerpoint/2010/main" val="4165533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28</a:t>
            </a:fld>
            <a:endParaRPr lang="en-US" smtClean="0"/>
          </a:p>
        </p:txBody>
      </p:sp>
    </p:spTree>
    <p:extLst>
      <p:ext uri="{BB962C8B-B14F-4D97-AF65-F5344CB8AC3E}">
        <p14:creationId xmlns:p14="http://schemas.microsoft.com/office/powerpoint/2010/main" val="3216334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29</a:t>
            </a:fld>
            <a:endParaRPr lang="en-US" smtClean="0"/>
          </a:p>
        </p:txBody>
      </p:sp>
    </p:spTree>
    <p:extLst>
      <p:ext uri="{BB962C8B-B14F-4D97-AF65-F5344CB8AC3E}">
        <p14:creationId xmlns:p14="http://schemas.microsoft.com/office/powerpoint/2010/main" val="2536451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68972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31</a:t>
            </a:fld>
            <a:endParaRPr lang="en-US" smtClean="0"/>
          </a:p>
        </p:txBody>
      </p:sp>
    </p:spTree>
    <p:extLst>
      <p:ext uri="{BB962C8B-B14F-4D97-AF65-F5344CB8AC3E}">
        <p14:creationId xmlns:p14="http://schemas.microsoft.com/office/powerpoint/2010/main" val="47960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32</a:t>
            </a:fld>
            <a:endParaRPr lang="en-US" smtClean="0"/>
          </a:p>
        </p:txBody>
      </p:sp>
    </p:spTree>
    <p:extLst>
      <p:ext uri="{BB962C8B-B14F-4D97-AF65-F5344CB8AC3E}">
        <p14:creationId xmlns:p14="http://schemas.microsoft.com/office/powerpoint/2010/main" val="403735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4</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demos - http://cesiumjs.org/</a:t>
            </a:r>
          </a:p>
        </p:txBody>
      </p:sp>
    </p:spTree>
    <p:extLst>
      <p:ext uri="{BB962C8B-B14F-4D97-AF65-F5344CB8AC3E}">
        <p14:creationId xmlns:p14="http://schemas.microsoft.com/office/powerpoint/2010/main" val="11524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33</a:t>
            </a:fld>
            <a:endParaRPr lang="en-US" smtClean="0"/>
          </a:p>
        </p:txBody>
      </p:sp>
    </p:spTree>
    <p:extLst>
      <p:ext uri="{BB962C8B-B14F-4D97-AF65-F5344CB8AC3E}">
        <p14:creationId xmlns:p14="http://schemas.microsoft.com/office/powerpoint/2010/main" val="47165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PBR materials</a:t>
            </a:r>
          </a:p>
          <a:p>
            <a:r>
              <a:rPr lang="en-US" dirty="0" smtClean="0"/>
              <a:t>IBL</a:t>
            </a:r>
          </a:p>
          <a:p>
            <a:endParaRPr lang="en-US" dirty="0" smtClean="0"/>
          </a:p>
          <a:p>
            <a:r>
              <a:rPr lang="en-US" dirty="0" smtClean="0"/>
              <a:t>http://www.marmoset.co/webglbof.html</a:t>
            </a:r>
          </a:p>
          <a:p>
            <a:endParaRPr lang="en-US" dirty="0" smtClean="0"/>
          </a:p>
          <a:p>
            <a:r>
              <a:rPr lang="en-US" dirty="0" smtClean="0"/>
              <a:t>http://www.marmoset.co/viewer/gallery</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402605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endParaRPr lang="en-US" dirty="0" smtClean="0"/>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37</a:t>
            </a:fld>
            <a:endParaRPr lang="en-US" smtClean="0"/>
          </a:p>
        </p:txBody>
      </p:sp>
    </p:spTree>
    <p:extLst>
      <p:ext uri="{BB962C8B-B14F-4D97-AF65-F5344CB8AC3E}">
        <p14:creationId xmlns:p14="http://schemas.microsoft.com/office/powerpoint/2010/main" val="4292963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r>
              <a:rPr lang="en-US" baseline="0" dirty="0" smtClean="0"/>
              <a:t>Video</a:t>
            </a:r>
            <a:r>
              <a:rPr lang="en-US" baseline="0" dirty="0" smtClean="0"/>
              <a:t>: https://www.youtube.com/watch?v=P_I8an8jXuM</a:t>
            </a:r>
          </a:p>
          <a:p>
            <a:pPr eaLnBrk="1" hangingPunct="1"/>
            <a:endParaRPr lang="en-US" baseline="0" dirty="0" smtClean="0"/>
          </a:p>
          <a:p>
            <a:pPr eaLnBrk="1" hangingPunct="1"/>
            <a:r>
              <a:rPr lang="en-US" baseline="0" dirty="0" smtClean="0"/>
              <a:t>Image and video from: http://blog.imgtec.com/powervr/trying-out-the-new-vulkan-graphics-api-on-powervr-gpus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Logo</a:t>
            </a:r>
            <a:r>
              <a:rPr lang="en-US" baseline="0" dirty="0" smtClean="0"/>
              <a:t> from https://www.khronos.org/news/logos</a:t>
            </a:r>
          </a:p>
          <a:p>
            <a:pPr eaLnBrk="1" hangingPunct="1"/>
            <a:endParaRPr lang="en-US" dirty="0"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38</a:t>
            </a:fld>
            <a:endParaRPr lang="en-US" smtClean="0"/>
          </a:p>
        </p:txBody>
      </p:sp>
    </p:spTree>
    <p:extLst>
      <p:ext uri="{BB962C8B-B14F-4D97-AF65-F5344CB8AC3E}">
        <p14:creationId xmlns:p14="http://schemas.microsoft.com/office/powerpoint/2010/main" val="247944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39</a:t>
            </a:fld>
            <a:endParaRPr lang="en-US" smtClean="0"/>
          </a:p>
        </p:txBody>
      </p:sp>
    </p:spTree>
    <p:extLst>
      <p:ext uri="{BB962C8B-B14F-4D97-AF65-F5344CB8AC3E}">
        <p14:creationId xmlns:p14="http://schemas.microsoft.com/office/powerpoint/2010/main" val="1681211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a:t>
            </a:r>
            <a:r>
              <a:rPr lang="en-US" baseline="0" dirty="0" smtClean="0"/>
              <a:t>lecture.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40</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Fall 2015</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Tarek Sherif, BioDigital</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Dave Kotfis, Lockheed Martin (now</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Bossa Nova Robotics</a:t>
            </a:r>
            <a:r>
              <a:rPr lang="en-US" sz="1200" b="0" i="0" kern="1200" baseline="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(Penn alumnus)</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Tim Kaldewey, IBM Research</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Shannon Woods, Google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Fall 2014</a:t>
            </a:r>
          </a:p>
          <a:p>
            <a:pPr marL="171450" indent="-171450">
              <a:buFont typeface="Arial" panose="020B0604020202020204" pitchFamily="34" charset="0"/>
              <a:buChar cha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indent="-171450">
              <a:buFont typeface="Arial" panose="020B0604020202020204" pitchFamily="34" charset="0"/>
              <a:buChar char="•"/>
            </a:pPr>
            <a:r>
              <a:rPr lang="en-US" dirty="0" smtClean="0"/>
              <a:t>Liam Boone,</a:t>
            </a:r>
            <a:r>
              <a:rPr lang="en-US" baseline="0" dirty="0" smtClean="0"/>
              <a:t> </a:t>
            </a:r>
            <a:r>
              <a:rPr lang="en-US" dirty="0" smtClean="0"/>
              <a:t>Sandia National Laboratories</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Ken Russell,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Google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David Breen,</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Drexel University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Nicholas Brancaccio,</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Floored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2014 (CIS 700)</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Jeff Russell, Marmoset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2013</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err="1" smtClean="0"/>
              <a:t>Zakiuddin</a:t>
            </a:r>
            <a:r>
              <a:rPr lang="en-US" dirty="0" smtClean="0"/>
              <a:t> Shehzan </a:t>
            </a:r>
            <a:r>
              <a:rPr lang="en-US" dirty="0" err="1" smtClean="0"/>
              <a:t>Ayub</a:t>
            </a:r>
            <a:r>
              <a:rPr lang="en-US" dirty="0" smtClean="0"/>
              <a:t> Mohammed,</a:t>
            </a:r>
            <a:r>
              <a:rPr lang="en-US" baseline="0" dirty="0" smtClean="0"/>
              <a:t> </a:t>
            </a:r>
            <a:r>
              <a:rPr lang="en-US" dirty="0" smtClean="0"/>
              <a:t>ArrayFire</a:t>
            </a:r>
            <a:r>
              <a:rPr lang="en-US" sz="1200" b="0" i="0" kern="1200" dirty="0" smtClean="0">
                <a:solidFill>
                  <a:schemeClr val="tx1"/>
                </a:solidFill>
                <a:effectLst/>
                <a:latin typeface="Arial" charset="0"/>
                <a:ea typeface="+mn-ea"/>
                <a:cs typeface="+mn-cs"/>
              </a:rPr>
              <a:t> (Penn alumnus)</a:t>
            </a:r>
            <a:endParaRPr lang="en-US" dirty="0" smtClean="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Haines,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Autodesk</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Eric Lengyel,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Terathon Software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Kevin Ring, Data61 (formerly Analytical Graphics, Inc.)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Fall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Sean Lilley,</a:t>
            </a:r>
            <a:r>
              <a:rPr lang="en-US" sz="1200" b="0" i="0" kern="1200" baseline="0" dirty="0" smtClean="0">
                <a:solidFill>
                  <a:schemeClr val="tx1"/>
                </a:solidFill>
                <a:effectLst/>
                <a:latin typeface="Arial" charset="0"/>
                <a:ea typeface="+mn-ea"/>
                <a:cs typeface="+mn-cs"/>
              </a:rPr>
              <a:t> Cesium (formerly </a:t>
            </a:r>
            <a:r>
              <a:rPr lang="en-US" sz="1200" b="0" i="0" kern="1200" dirty="0" smtClean="0">
                <a:solidFill>
                  <a:schemeClr val="tx1"/>
                </a:solidFill>
                <a:effectLst/>
                <a:latin typeface="Arial" charset="0"/>
                <a:ea typeface="+mn-ea"/>
                <a:cs typeface="+mn-cs"/>
              </a:rPr>
              <a:t>Philadelphia Game Lab)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Dave Shreiner,</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ARM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Graham Sellers,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AMD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Tim Kaldewey, IBM Research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Spring 2011</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Joseph Kider, Penn (now FL) (Penn alumnus)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Milo Martin, Penn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41</a:t>
            </a:fld>
            <a:endParaRPr lang="en-US"/>
          </a:p>
        </p:txBody>
      </p:sp>
    </p:spTree>
    <p:extLst>
      <p:ext uri="{BB962C8B-B14F-4D97-AF65-F5344CB8AC3E}">
        <p14:creationId xmlns:p14="http://schemas.microsoft.com/office/powerpoint/2010/main" val="52519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http://www.seas.upenn.edu/~pcozzi/projects.html</a:t>
            </a:r>
          </a:p>
          <a:p>
            <a:endParaRPr lang="en-US" dirty="0" smtClean="0"/>
          </a:p>
          <a:p>
            <a:r>
              <a:rPr lang="en-US" dirty="0" smtClean="0"/>
              <a:t>In the past,</a:t>
            </a:r>
            <a:r>
              <a:rPr lang="en-US" baseline="0" dirty="0" smtClean="0"/>
              <a:t> have also done hackathons: http://blog.virtualglobebook.com/2012/12/hackathons-in-classroom.html</a:t>
            </a:r>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44</a:t>
            </a:fld>
            <a:endParaRPr lang="en-US"/>
          </a:p>
        </p:txBody>
      </p:sp>
    </p:spTree>
    <p:extLst>
      <p:ext uri="{BB962C8B-B14F-4D97-AF65-F5344CB8AC3E}">
        <p14:creationId xmlns:p14="http://schemas.microsoft.com/office/powerpoint/2010/main" val="1100134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 except performance analysis</a:t>
            </a:r>
            <a:r>
              <a:rPr lang="en-US" dirty="0" smtClean="0"/>
              <a:t>.</a:t>
            </a:r>
          </a:p>
          <a:p>
            <a:pPr eaLnBrk="1" hangingPunct="1"/>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pPr eaLnBrk="1" hangingPunct="1"/>
            <a:endParaRPr lang="en-US" dirty="0" smtClean="0"/>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45</a:t>
            </a:fld>
            <a:endParaRPr lang="en-US" smtClean="0"/>
          </a:p>
        </p:txBody>
      </p:sp>
    </p:spTree>
    <p:extLst>
      <p:ext uri="{BB962C8B-B14F-4D97-AF65-F5344CB8AC3E}">
        <p14:creationId xmlns:p14="http://schemas.microsoft.com/office/powerpoint/2010/main" val="11149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Practice </a:t>
            </a:r>
            <a:r>
              <a:rPr lang="en-US" baseline="0" dirty="0" smtClean="0"/>
              <a:t>writing and positioning your work.</a:t>
            </a:r>
          </a:p>
          <a:p>
            <a:endParaRPr lang="en-US" baseline="0" dirty="0" smtClean="0"/>
          </a:p>
          <a:p>
            <a:r>
              <a:rPr lang="en-US" baseline="0" dirty="0" smtClean="0"/>
              <a:t>Everyone needs to learn how to talk in front of a group and sell themselves.  The demo will be the class following the due date.</a:t>
            </a:r>
          </a:p>
          <a:p>
            <a:endParaRPr lang="en-US" baseline="0" dirty="0" smtClean="0"/>
          </a:p>
          <a:p>
            <a:r>
              <a:rPr lang="en-US" baseline="0" dirty="0" smtClean="0"/>
              <a:t>In-class demos should focus on your unique features in the project – not the features everyone else also did.</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46</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extLst>
      <p:ext uri="{BB962C8B-B14F-4D97-AF65-F5344CB8AC3E}">
        <p14:creationId xmlns:p14="http://schemas.microsoft.com/office/powerpoint/2010/main" val="1562094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EST.  </a:t>
            </a:r>
            <a:r>
              <a:rPr lang="en-US" dirty="0" err="1" smtClean="0"/>
              <a:t>lol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48</a:t>
            </a:fld>
            <a:endParaRPr lang="en-US" smtClean="0"/>
          </a:p>
        </p:txBody>
      </p:sp>
    </p:spTree>
    <p:extLst>
      <p:ext uri="{BB962C8B-B14F-4D97-AF65-F5344CB8AC3E}">
        <p14:creationId xmlns:p14="http://schemas.microsoft.com/office/powerpoint/2010/main" val="3089264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34 responses from CIS 565 alumni over six semesters (5 of which Patrick taught).  The course is taught about once a year and has ~20 students.</a:t>
            </a:r>
          </a:p>
          <a:p>
            <a:endParaRPr lang="en-US" altLang="en-US" dirty="0" smtClean="0"/>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E7CF606B-A02D-4196-82F4-B475F7B81EB2}" type="slidenum">
              <a:rPr lang="en-US" altLang="en-US" sz="1200">
                <a:latin typeface="Calibri" panose="020F0502020204030204" pitchFamily="34" charset="0"/>
              </a:rPr>
              <a:pPr/>
              <a:t>49</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332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Most responses were similar to this.  Companies are using git or GitHub, and are looking for students familiar it.</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113BAFB-2F39-4E05-A8F3-54250A92E304}" type="slidenum">
              <a:rPr lang="en-US" altLang="en-US" sz="1200">
                <a:latin typeface="Calibri" panose="020F0502020204030204" pitchFamily="34" charset="0"/>
              </a:rPr>
              <a:pPr/>
              <a:t>50</a:t>
            </a:fld>
            <a:endParaRPr lang="en-US" altLang="en-US" sz="1200">
              <a:latin typeface="Calibri" panose="020F0502020204030204" pitchFamily="34" charset="0"/>
            </a:endParaRPr>
          </a:p>
        </p:txBody>
      </p:sp>
    </p:spTree>
    <p:extLst>
      <p:ext uri="{BB962C8B-B14F-4D97-AF65-F5344CB8AC3E}">
        <p14:creationId xmlns:p14="http://schemas.microsoft.com/office/powerpoint/2010/main" val="930453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Common themes in Rich</a:t>
            </a:r>
            <a:r>
              <a:rPr lang="ja-JP" altLang="en-US" smtClean="0"/>
              <a:t>’</a:t>
            </a:r>
            <a:r>
              <a:rPr lang="en-US" altLang="ja-JP" smtClean="0"/>
              <a:t>s advice:</a:t>
            </a:r>
          </a:p>
          <a:p>
            <a:pPr>
              <a:buFontTx/>
              <a:buChar char="•"/>
            </a:pPr>
            <a:r>
              <a:rPr lang="en-US" altLang="en-US" smtClean="0"/>
              <a:t>Find a real need</a:t>
            </a:r>
          </a:p>
          <a:p>
            <a:pPr>
              <a:buFontTx/>
              <a:buChar char="•"/>
            </a:pPr>
            <a:r>
              <a:rPr lang="en-US" altLang="en-US" smtClean="0"/>
              <a:t>Be visible</a:t>
            </a:r>
          </a:p>
          <a:p>
            <a:endParaRPr lang="en-US" altLang="en-US" smtClean="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1E4D983E-8F4B-4924-8BCF-EAC6F1273498}" type="slidenum">
              <a:rPr lang="en-US" altLang="en-US" sz="1200">
                <a:latin typeface="Calibri" panose="020F0502020204030204" pitchFamily="34" charset="0"/>
              </a:rPr>
              <a:pPr/>
              <a:t>53</a:t>
            </a:fld>
            <a:endParaRPr lang="en-US" altLang="en-US" sz="1200">
              <a:latin typeface="Calibri" panose="020F0502020204030204" pitchFamily="34" charset="0"/>
            </a:endParaRPr>
          </a:p>
        </p:txBody>
      </p:sp>
    </p:spTree>
    <p:extLst>
      <p:ext uri="{BB962C8B-B14F-4D97-AF65-F5344CB8AC3E}">
        <p14:creationId xmlns:p14="http://schemas.microsoft.com/office/powerpoint/2010/main" val="723794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Keep in mind, it didn</a:t>
            </a:r>
            <a:r>
              <a:rPr lang="ja-JP" altLang="en-US" smtClean="0"/>
              <a:t>’</a:t>
            </a:r>
            <a:r>
              <a:rPr lang="en-US" altLang="ja-JP" smtClean="0"/>
              <a:t>t hurt the students who said No, and it helped 51.5%.  I expect this to only increase as recruiting practices continue to change.</a:t>
            </a:r>
          </a:p>
          <a:p>
            <a:endParaRPr lang="en-US" altLang="en-US" smtClean="0"/>
          </a:p>
          <a:p>
            <a:r>
              <a:rPr lang="en-US" altLang="en-US" smtClean="0"/>
              <a:t>Several students also already had jobs before starting the course or received full-time positions based on their internships.</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A3B24002-03E3-47BF-A2C7-84957F4ABB6B}" type="slidenum">
              <a:rPr lang="en-US" altLang="en-US" sz="1200">
                <a:latin typeface="Calibri" panose="020F0502020204030204" pitchFamily="34" charset="0"/>
              </a:rPr>
              <a:pPr/>
              <a:t>55</a:t>
            </a:fld>
            <a:endParaRPr lang="en-US" altLang="en-US" sz="1200">
              <a:latin typeface="Calibri" panose="020F0502020204030204" pitchFamily="34" charset="0"/>
            </a:endParaRPr>
          </a:p>
        </p:txBody>
      </p:sp>
    </p:spTree>
    <p:extLst>
      <p:ext uri="{BB962C8B-B14F-4D97-AF65-F5344CB8AC3E}">
        <p14:creationId xmlns:p14="http://schemas.microsoft.com/office/powerpoint/2010/main" val="1867075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quote is representative of many responses:</a:t>
            </a:r>
          </a:p>
          <a:p>
            <a:pPr>
              <a:buFontTx/>
              <a:buChar char="•"/>
            </a:pPr>
            <a:r>
              <a:rPr lang="en-US" altLang="en-US" smtClean="0"/>
              <a:t>The project portfolio is useful: demos, videos</a:t>
            </a:r>
          </a:p>
          <a:p>
            <a:pPr>
              <a:buFontTx/>
              <a:buChar char="•"/>
            </a:pPr>
            <a:r>
              <a:rPr lang="en-US" altLang="en-US" smtClean="0"/>
              <a:t>Employers generally don</a:t>
            </a:r>
            <a:r>
              <a:rPr lang="ja-JP" altLang="en-US" smtClean="0"/>
              <a:t>’</a:t>
            </a:r>
            <a:r>
              <a:rPr lang="en-US" altLang="ja-JP" smtClean="0"/>
              <a:t>t look at the code (or the student doesn</a:t>
            </a:r>
            <a:r>
              <a:rPr lang="ja-JP" altLang="en-US" smtClean="0"/>
              <a:t>’</a:t>
            </a:r>
            <a:r>
              <a:rPr lang="en-US" altLang="ja-JP" smtClean="0"/>
              <a:t>t realize it)</a:t>
            </a:r>
          </a:p>
          <a:p>
            <a:pPr>
              <a:buFontTx/>
              <a:buChar char="•"/>
            </a:pPr>
            <a:r>
              <a:rPr lang="en-US" altLang="en-US" smtClean="0"/>
              <a:t>The interview itself is what matters</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D379313C-8DA4-4B7F-9B0B-2BB432235903}" type="slidenum">
              <a:rPr lang="en-US" altLang="en-US" sz="1200">
                <a:latin typeface="Calibri" panose="020F0502020204030204" pitchFamily="34" charset="0"/>
              </a:rPr>
              <a:pPr/>
              <a:t>56</a:t>
            </a:fld>
            <a:endParaRPr lang="en-US" altLang="en-US" sz="1200">
              <a:latin typeface="Calibri" panose="020F0502020204030204" pitchFamily="34" charset="0"/>
            </a:endParaRPr>
          </a:p>
        </p:txBody>
      </p:sp>
    </p:spTree>
    <p:extLst>
      <p:ext uri="{BB962C8B-B14F-4D97-AF65-F5344CB8AC3E}">
        <p14:creationId xmlns:p14="http://schemas.microsoft.com/office/powerpoint/2010/main" val="4275284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Being asked about your own code is a great way to stack the odds in your favor.</a:t>
            </a:r>
          </a:p>
          <a:p>
            <a:endParaRPr lang="en-US" altLang="en-US" smtClean="0"/>
          </a:p>
          <a:p>
            <a:r>
              <a:rPr lang="en-US" altLang="en-US" smtClean="0"/>
              <a:t>I expect more companies to ask for code samples; as a hiring manager, I do.</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BCB6FA2D-273A-4AE3-B420-502002652C7C}" type="slidenum">
              <a:rPr lang="en-US" altLang="en-US" sz="1200">
                <a:latin typeface="Calibri" panose="020F0502020204030204" pitchFamily="34" charset="0"/>
              </a:rPr>
              <a:pPr/>
              <a:t>57</a:t>
            </a:fld>
            <a:endParaRPr lang="en-US" altLang="en-US" sz="1200">
              <a:latin typeface="Calibri" panose="020F0502020204030204" pitchFamily="34" charset="0"/>
            </a:endParaRPr>
          </a:p>
        </p:txBody>
      </p:sp>
    </p:spTree>
    <p:extLst>
      <p:ext uri="{BB962C8B-B14F-4D97-AF65-F5344CB8AC3E}">
        <p14:creationId xmlns:p14="http://schemas.microsoft.com/office/powerpoint/2010/main" val="74887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58</a:t>
            </a:fld>
            <a:endParaRPr lang="en-US"/>
          </a:p>
        </p:txBody>
      </p:sp>
    </p:spTree>
    <p:extLst>
      <p:ext uri="{BB962C8B-B14F-4D97-AF65-F5344CB8AC3E}">
        <p14:creationId xmlns:p14="http://schemas.microsoft.com/office/powerpoint/2010/main" val="2987528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6F54C514-B555-4625-8AF9-24AEC9C06B45}" type="slidenum">
              <a:rPr lang="en-US" altLang="en-US" sz="1200">
                <a:latin typeface="Calibri" panose="020F0502020204030204" pitchFamily="34" charset="0"/>
              </a:rPr>
              <a:pPr/>
              <a:t>59</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4500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6</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p>
          <a:p>
            <a:pPr eaLnBrk="1" hangingPunct="1"/>
            <a:endParaRPr lang="en-US" baseline="0" dirty="0" smtClean="0"/>
          </a:p>
          <a:p>
            <a:pPr eaLnBrk="1" hangingPunct="1"/>
            <a:r>
              <a:rPr lang="en-US" baseline="0" dirty="0" smtClean="0"/>
              <a:t>We design this course backwards from the final project.  The final project is the purpose of the course, the regular projects provide breadth and a bit of depth to prepare you for the final project, and the lectures prepare you for the projects.</a:t>
            </a:r>
            <a:endParaRPr lang="en-US" dirty="0" smtClean="0"/>
          </a:p>
        </p:txBody>
      </p:sp>
    </p:spTree>
    <p:extLst>
      <p:ext uri="{BB962C8B-B14F-4D97-AF65-F5344CB8AC3E}">
        <p14:creationId xmlns:p14="http://schemas.microsoft.com/office/powerpoint/2010/main" val="254809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 A half-semester project for a team is now a single-person project for a week!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60</a:t>
            </a:fld>
            <a:endParaRPr lang="en-US"/>
          </a:p>
        </p:txBody>
      </p:sp>
    </p:spTree>
    <p:extLst>
      <p:ext uri="{BB962C8B-B14F-4D97-AF65-F5344CB8AC3E}">
        <p14:creationId xmlns:p14="http://schemas.microsoft.com/office/powerpoint/2010/main" val="9608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62</a:t>
            </a:fld>
            <a:endParaRPr lang="en-US"/>
          </a:p>
        </p:txBody>
      </p:sp>
    </p:spTree>
    <p:extLst>
      <p:ext uri="{BB962C8B-B14F-4D97-AF65-F5344CB8AC3E}">
        <p14:creationId xmlns:p14="http://schemas.microsoft.com/office/powerpoint/2010/main" val="3245951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her GPU rasterizer,</a:t>
            </a:r>
            <a:r>
              <a:rPr lang="en-US" baseline="0" dirty="0" smtClean="0"/>
              <a:t> no OpenGL!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63</a:t>
            </a:fld>
            <a:endParaRPr lang="en-US"/>
          </a:p>
        </p:txBody>
      </p:sp>
    </p:spTree>
    <p:extLst>
      <p:ext uri="{BB962C8B-B14F-4D97-AF65-F5344CB8AC3E}">
        <p14:creationId xmlns:p14="http://schemas.microsoft.com/office/powerpoint/2010/main" val="3268379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her GPU rasterizer,</a:t>
            </a:r>
            <a:r>
              <a:rPr lang="en-US" baseline="0" dirty="0" smtClean="0"/>
              <a:t> no OpenGL!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64</a:t>
            </a:fld>
            <a:endParaRPr lang="en-US"/>
          </a:p>
        </p:txBody>
      </p:sp>
    </p:spTree>
    <p:extLst>
      <p:ext uri="{BB962C8B-B14F-4D97-AF65-F5344CB8AC3E}">
        <p14:creationId xmlns:p14="http://schemas.microsoft.com/office/powerpoint/2010/main" val="1486587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65</a:t>
            </a:fld>
            <a:endParaRPr lang="en-US"/>
          </a:p>
        </p:txBody>
      </p:sp>
    </p:spTree>
    <p:extLst>
      <p:ext uri="{BB962C8B-B14F-4D97-AF65-F5344CB8AC3E}">
        <p14:creationId xmlns:p14="http://schemas.microsoft.com/office/powerpoint/2010/main" val="3148097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66</a:t>
            </a:fld>
            <a:endParaRPr lang="en-US"/>
          </a:p>
        </p:txBody>
      </p:sp>
    </p:spTree>
    <p:extLst>
      <p:ext uri="{BB962C8B-B14F-4D97-AF65-F5344CB8AC3E}">
        <p14:creationId xmlns:p14="http://schemas.microsoft.com/office/powerpoint/2010/main" val="1585592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as student work at SIGGRAPH 2014</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67</a:t>
            </a:fld>
            <a:endParaRPr lang="en-US"/>
          </a:p>
        </p:txBody>
      </p:sp>
    </p:spTree>
    <p:extLst>
      <p:ext uri="{BB962C8B-B14F-4D97-AF65-F5344CB8AC3E}">
        <p14:creationId xmlns:p14="http://schemas.microsoft.com/office/powerpoint/2010/main" val="3574396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Uniform grid now part of flocking project!</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68</a:t>
            </a:fld>
            <a:endParaRPr lang="en-US"/>
          </a:p>
        </p:txBody>
      </p:sp>
    </p:spTree>
    <p:extLst>
      <p:ext uri="{BB962C8B-B14F-4D97-AF65-F5344CB8AC3E}">
        <p14:creationId xmlns:p14="http://schemas.microsoft.com/office/powerpoint/2010/main" val="2087678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Uniform grid now part of flocking project!</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69</a:t>
            </a:fld>
            <a:endParaRPr lang="en-US"/>
          </a:p>
        </p:txBody>
      </p:sp>
    </p:spTree>
    <p:extLst>
      <p:ext uri="{BB962C8B-B14F-4D97-AF65-F5344CB8AC3E}">
        <p14:creationId xmlns:p14="http://schemas.microsoft.com/office/powerpoint/2010/main" val="1982618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Exciting for students to have their work noticed outside of class and the university.</a:t>
            </a:r>
          </a:p>
          <a:p>
            <a:endParaRPr lang="en-US" altLang="en-US" smtClean="0"/>
          </a:p>
          <a:p>
            <a:r>
              <a:rPr lang="en-US" altLang="en-US" smtClean="0"/>
              <a:t>Sometimes, someone famous will notice.</a:t>
            </a:r>
          </a:p>
          <a:p>
            <a:endParaRPr lang="en-US" altLang="en-US" smtClean="0"/>
          </a:p>
          <a:p>
            <a:r>
              <a:rPr lang="en-US" altLang="en-US" smtClean="0"/>
              <a:t>Open source isn</a:t>
            </a:r>
            <a:r>
              <a:rPr lang="ja-JP" altLang="en-US" smtClean="0"/>
              <a:t>’</a:t>
            </a:r>
            <a:r>
              <a:rPr lang="en-US" altLang="ja-JP" smtClean="0"/>
              <a:t>t necessary for twitter, but it helps drive engagement.</a:t>
            </a:r>
          </a:p>
          <a:p>
            <a:endParaRPr lang="en-US" altLang="en-US" smtClean="0"/>
          </a:p>
          <a:p>
            <a:pPr>
              <a:buFontTx/>
              <a:buChar char="•"/>
            </a:pPr>
            <a:r>
              <a:rPr lang="en-US" altLang="en-US" smtClean="0"/>
              <a:t>Dynamic geometry fractures with WebCL and WebGL by Kai Ninomiya and Jiatong He, https://twitter.com/pjcozzi/status/542364663166824450</a:t>
            </a:r>
          </a:p>
          <a:p>
            <a:pPr>
              <a:buFontTx/>
              <a:buChar char="•"/>
            </a:pPr>
            <a:r>
              <a:rPr lang="en-US" altLang="en-US" smtClean="0"/>
              <a:t>Ocean simulation in Unity by Anda Li and Yehua Lyu, https://twitter.com/pjcozzi/status/542007352925642753</a:t>
            </a:r>
          </a:p>
          <a:p>
            <a:pPr>
              <a:buFontTx/>
              <a:buChar char="•"/>
            </a:pPr>
            <a:r>
              <a:rPr lang="en-US" altLang="en-US" smtClean="0"/>
              <a:t>Rasterization pipeline byCheng-Tso Lin, https://twitter.com/pjcozzi/status/396613045553623040</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itchFamily="34" charset="-128"/>
              </a:defRPr>
            </a:lvl1pPr>
            <a:lvl2pPr marL="742950" indent="-285750">
              <a:defRPr sz="2400">
                <a:solidFill>
                  <a:schemeClr val="tx1"/>
                </a:solidFill>
                <a:latin typeface="Arial" panose="020B0604020202020204" pitchFamily="34" charset="0"/>
                <a:ea typeface="MS PGothic" pitchFamily="34" charset="-128"/>
              </a:defRPr>
            </a:lvl2pPr>
            <a:lvl3pPr marL="1143000" indent="-228600">
              <a:defRPr sz="2400">
                <a:solidFill>
                  <a:schemeClr val="tx1"/>
                </a:solidFill>
                <a:latin typeface="Arial" panose="020B0604020202020204" pitchFamily="34" charset="0"/>
                <a:ea typeface="MS PGothic" pitchFamily="34" charset="-128"/>
              </a:defRPr>
            </a:lvl3pPr>
            <a:lvl4pPr marL="1600200" indent="-228600">
              <a:defRPr sz="2400">
                <a:solidFill>
                  <a:schemeClr val="tx1"/>
                </a:solidFill>
                <a:latin typeface="Arial" panose="020B0604020202020204" pitchFamily="34" charset="0"/>
                <a:ea typeface="MS PGothic" pitchFamily="34" charset="-128"/>
              </a:defRPr>
            </a:lvl4pPr>
            <a:lvl5pPr marL="2057400" indent="-228600">
              <a:defRPr sz="2400">
                <a:solidFill>
                  <a:schemeClr val="tx1"/>
                </a:solidFill>
                <a:latin typeface="Arial" panose="020B0604020202020204"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itchFamily="34" charset="-128"/>
              </a:defRPr>
            </a:lvl9pPr>
          </a:lstStyle>
          <a:p>
            <a:fld id="{F83F9296-A00A-4B00-895C-A285EE456EBB}" type="slidenum">
              <a:rPr lang="en-US" altLang="en-US" sz="1200">
                <a:latin typeface="Calibri" panose="020F0502020204030204" pitchFamily="34" charset="0"/>
              </a:rPr>
              <a:pPr/>
              <a:t>70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899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7</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Past students:  every year, CIS 565 projects surpass CIS 565 projects from the previous year.</a:t>
            </a:r>
            <a:endParaRPr lang="en-US" dirty="0" smtClean="0"/>
          </a:p>
        </p:txBody>
      </p:sp>
    </p:spTree>
    <p:extLst>
      <p:ext uri="{BB962C8B-B14F-4D97-AF65-F5344CB8AC3E}">
        <p14:creationId xmlns:p14="http://schemas.microsoft.com/office/powerpoint/2010/main" val="897899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https://twitter.com/pjcozzi/status/675447032836808704 (Brandon Jones liked, project based on his work)</a:t>
            </a:r>
          </a:p>
          <a:p>
            <a:pPr marL="171450" indent="-171450">
              <a:buFont typeface="Arial" panose="020B0604020202020204" pitchFamily="34" charset="0"/>
              <a:buChar char="•"/>
            </a:pPr>
            <a:r>
              <a:rPr lang="en-US" dirty="0" smtClean="0"/>
              <a:t>https://twitter.com/thsherif/status/710785800632471556 (talk invite; independent study, not CIS 565, but same idea applies)</a:t>
            </a:r>
          </a:p>
          <a:p>
            <a:pPr marL="171450" indent="-171450">
              <a:buFont typeface="Arial" panose="020B0604020202020204" pitchFamily="34" charset="0"/>
              <a:buChar char="•"/>
            </a:pPr>
            <a:r>
              <a:rPr lang="en-US" dirty="0" smtClean="0"/>
              <a:t>https://twitter.com/pjcozzi/status/656145309655957504</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71</a:t>
            </a:fld>
            <a:endParaRPr lang="en-US"/>
          </a:p>
        </p:txBody>
      </p:sp>
    </p:spTree>
    <p:extLst>
      <p:ext uri="{BB962C8B-B14F-4D97-AF65-F5344CB8AC3E}">
        <p14:creationId xmlns:p14="http://schemas.microsoft.com/office/powerpoint/2010/main" val="904394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72</a:t>
            </a:fld>
            <a:endParaRPr lang="en-US"/>
          </a:p>
        </p:txBody>
      </p:sp>
    </p:spTree>
    <p:extLst>
      <p:ext uri="{BB962C8B-B14F-4D97-AF65-F5344CB8AC3E}">
        <p14:creationId xmlns:p14="http://schemas.microsoft.com/office/powerpoint/2010/main" val="1998778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73</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If</a:t>
            </a:r>
            <a:r>
              <a:rPr lang="en-US" baseline="0" dirty="0" smtClean="0"/>
              <a:t> an undergrad degree is 40 courses, one course is 2.5</a:t>
            </a:r>
            <a:r>
              <a:rPr lang="en-US" baseline="0" dirty="0" smtClean="0"/>
              <a:t>%.  If an MS is 10 courses, than one course is 10%.</a:t>
            </a:r>
            <a:endParaRPr lang="en-US" baseline="0" dirty="0" smtClean="0"/>
          </a:p>
          <a:p>
            <a:pPr eaLnBrk="1" hangingPunct="1"/>
            <a:endParaRPr lang="en-US" baseline="0" dirty="0" smtClean="0"/>
          </a:p>
          <a:p>
            <a:pPr eaLnBrk="1" hangingPunct="1"/>
            <a:r>
              <a:rPr lang="en-US" baseline="0" dirty="0" smtClean="0"/>
              <a:t>In 2007, I received an A+ in this course.  The same work I did today would barely pass</a:t>
            </a:r>
            <a:r>
              <a:rPr lang="en-US" baseline="0" dirty="0" smtClean="0"/>
              <a:t>.</a:t>
            </a:r>
          </a:p>
          <a:p>
            <a:pPr eaLnBrk="1" hangingPunct="1"/>
            <a:endParaRPr lang="en-US" baseline="0" dirty="0" smtClean="0"/>
          </a:p>
          <a:p>
            <a:pPr eaLnBrk="1" hangingPunct="1"/>
            <a:r>
              <a:rPr lang="en-US" baseline="0" dirty="0" smtClean="0"/>
              <a:t>Through your final projects, everyone should surpass me in _at least_ one area of GPU programming.</a:t>
            </a:r>
          </a:p>
          <a:p>
            <a:pPr eaLnBrk="1" hangingPunct="1"/>
            <a:endParaRPr lang="en-US" baseline="0" dirty="0" smtClean="0"/>
          </a:p>
          <a:p>
            <a:pPr eaLnBrk="1" hangingPunct="1"/>
            <a:r>
              <a:rPr lang="en-US" dirty="0" smtClean="0"/>
              <a:t>https://twitter.com/sportscenter/status/764457750558543877</a:t>
            </a:r>
            <a:endParaRPr lang="en-US" dirty="0" smtClean="0"/>
          </a:p>
        </p:txBody>
      </p:sp>
    </p:spTree>
    <p:extLst>
      <p:ext uri="{BB962C8B-B14F-4D97-AF65-F5344CB8AC3E}">
        <p14:creationId xmlns:p14="http://schemas.microsoft.com/office/powerpoint/2010/main" val="1094904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74</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dirty="0" smtClean="0"/>
              <a:t>SIGGRAPH session on open-source </a:t>
            </a:r>
            <a:r>
              <a:rPr lang="en-US" smtClean="0"/>
              <a:t>projects in CIS 565: https://github.com/pjcozzi/Articles/tree/master/SIGGRAPH/2015</a:t>
            </a:r>
          </a:p>
        </p:txBody>
      </p:sp>
    </p:spTree>
    <p:extLst>
      <p:ext uri="{BB962C8B-B14F-4D97-AF65-F5344CB8AC3E}">
        <p14:creationId xmlns:p14="http://schemas.microsoft.com/office/powerpoint/2010/main" val="296495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8</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1112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2809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companies contact me to directly recruit CIS 565 students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36876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seas.upenn.edu/~cis56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roups.google.com/forum/#!forum/cis-565-fall-201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cis-565-fall-2016@googlegroup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CIS565-Fall-2016"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linkedin.com/groups/GPU-Programming-Architecture-654093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linkedin.com/groups/GPU-Programming-Architecture-6540935" TargetMode="Externa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pinoytutorial.com/techtorial/geforce-gtx-580-vs-amd-radeon-hd-6870-review-and-comparison-conclusion/" TargetMode="External"/><Relationship Id="rId5" Type="http://schemas.openxmlformats.org/officeDocument/2006/relationships/hyperlink" Target="http://cis565-spring-2012.github.io/schedule.html" TargetMode="External"/><Relationship Id="rId4" Type="http://schemas.openxmlformats.org/officeDocument/2006/relationships/hyperlink" Target="http://cis565-fall-2012.github.io/schedule.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gs7.blogspot.com/2011/09/amd-radeon-hd-6990-worlds-fastest.html" TargetMode="External"/><Relationship Id="rId5" Type="http://schemas.openxmlformats.org/officeDocument/2006/relationships/hyperlink" Target="http://www.ngohq.com/news/18784-nvidia-launches-geforce-gtx-580-a.html" TargetMode="Externa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mmunity.arm.com/servlet/JiveServlet/download/96891546-24706/5-mmg-siggraph2016-multiview-cass.pdf" TargetMode="External"/><Relationship Id="rId5" Type="http://schemas.openxmlformats.org/officeDocument/2006/relationships/hyperlink" Target="http://www.nvidia.com/object/drive-px.html" TargetMode="External"/><Relationship Id="rId4" Type="http://schemas.openxmlformats.org/officeDocument/2006/relationships/hyperlink" Target="https://github.com/cboots/RGBD-to-Mesh"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youtube.com/watch?v=dtT3pTh_q-8"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pinoytutorial.com/techtorial/geforce-gtx-580-vs-amd-radeon-hd-6870-review-and-comparison-conclus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youtube.com/watch?v=zYweEn6DFcU"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nvidia.com/object/GTX_400_games_demos.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blog.mozilla.org/blog/2014/03/12/mozilla-and-epic-preview-unreal-engine-4-running-in-firefo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doarama.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marmoset.co/viewer/galler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www.youtube.com/watch?v=P_I8an8jXu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hyperlink" Target="http://www.seas.upenn.edu/~pcozzi/" TargetMode="External"/><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jpeg"/><Relationship Id="rId18" Type="http://schemas.openxmlformats.org/officeDocument/2006/relationships/image" Target="../media/image77.png"/><Relationship Id="rId3" Type="http://schemas.openxmlformats.org/officeDocument/2006/relationships/image" Target="../media/image63.jpeg"/><Relationship Id="rId21" Type="http://schemas.openxmlformats.org/officeDocument/2006/relationships/image" Target="../media/image80.jpeg"/><Relationship Id="rId7" Type="http://schemas.openxmlformats.org/officeDocument/2006/relationships/image" Target="../media/image67.jpeg"/><Relationship Id="rId12" Type="http://schemas.openxmlformats.org/officeDocument/2006/relationships/image" Target="../media/image71.jpeg"/><Relationship Id="rId17"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0.jpeg"/><Relationship Id="rId5" Type="http://schemas.openxmlformats.org/officeDocument/2006/relationships/image" Target="../media/image65.jpeg"/><Relationship Id="rId15" Type="http://schemas.openxmlformats.org/officeDocument/2006/relationships/image" Target="../media/image74.jpe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64.jpeg"/><Relationship Id="rId9" Type="http://schemas.openxmlformats.org/officeDocument/2006/relationships/image" Target="../media/image10.png"/><Relationship Id="rId14"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5.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witter.com/pjcozzi"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ducation.github.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upenn.edu/academicintegrit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http://spevis.blogspot.com/"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alice-yang.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hyperlink" Target="http://glsl.heroku.com/e#2306.2"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mailto:http://gpupathtracer.blogspot.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mailto:http://cis565-fall-2012.github.io/index.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linkedin.com/profile/view?id=85032118" TargetMode="External"/><Relationship Id="rId5" Type="http://schemas.openxmlformats.org/officeDocument/2006/relationships/hyperlink" Target="https://www.linkedin.com/profile/view?id=218804536" TargetMode="Externa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www.yuqinshao.com/" TargetMode="External"/><Relationship Id="rId5" Type="http://schemas.openxmlformats.org/officeDocument/2006/relationships/hyperlink" Target="http://sijietian.com/" TargetMode="Externa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hyperlink" Target="mailto:https://github.com/ishaan13/PhotonMapper"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hyperlink" Target="mailto:https://github.com/jeremynewlin/Acce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hyperlink" Target="mailto:https://github.com/bcrusco/Forward-Plus-Render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shadertoy.com/view/4l2SzV"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roups.google.com/forum/#!forum/cis-565-fall-2016"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linkedin.com/groups/GPU-Programming-Architecture-6540935" TargetMode="External"/><Relationship Id="rId4" Type="http://schemas.openxmlformats.org/officeDocument/2006/relationships/hyperlink" Target="https://github.com/CIS565-Fall-2016/Project0-CUDA-Getting-Start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shrekshao@gmail.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shrekshao.github.io/" TargetMode="External"/><Relationship Id="rId4" Type="http://schemas.openxmlformats.org/officeDocument/2006/relationships/hyperlink" Target="https://twitter.com/shreksha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likang@seas.upenn.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likangning93.wixsite.com/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a:t>
            </a:r>
            <a:r>
              <a:rPr lang="en-US" dirty="0" smtClean="0"/>
              <a:t>2016</a:t>
            </a:r>
            <a:endParaRPr lang="en-US" dirty="0" smtClean="0"/>
          </a:p>
        </p:txBody>
      </p:sp>
      <p:pic>
        <p:nvPicPr>
          <p:cNvPr id="1026" name="Picture 2" descr="https://github.com/CIS565-Fall-2016/cis565-fall-2016.github.io/raw/master/images/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420" y="0"/>
            <a:ext cx="6042580" cy="1510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 565 Alumni</a:t>
            </a:r>
            <a:endParaRPr lang="en-US" dirty="0"/>
          </a:p>
        </p:txBody>
      </p:sp>
      <p:pic>
        <p:nvPicPr>
          <p:cNvPr id="3078"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2130425"/>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md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86288" y="2130425"/>
            <a:ext cx="999420" cy="999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523252"/>
            <a:ext cx="2514600" cy="627576"/>
          </a:xfrm>
          <a:prstGeom prst="rect">
            <a:avLst/>
          </a:prstGeom>
        </p:spPr>
      </p:pic>
      <p:pic>
        <p:nvPicPr>
          <p:cNvPr id="11" name="Picture 2" descr="https://github.com/AnalyticalGraphicsInc/cesium/wiki/logos/Cesium_Logo_Color_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09182" y="4267200"/>
            <a:ext cx="2683303" cy="677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0" y="4449154"/>
            <a:ext cx="3201198" cy="656246"/>
          </a:xfrm>
          <a:prstGeom prst="rect">
            <a:avLst/>
          </a:prstGeom>
        </p:spPr>
      </p:pic>
      <p:pic>
        <p:nvPicPr>
          <p:cNvPr id="3086" name="Picture 14" descr="Image result for biodigital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60746" y="3429000"/>
            <a:ext cx="3124200" cy="51181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floored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934200" y="3129845"/>
            <a:ext cx="1600200" cy="8056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29000" y="2184476"/>
            <a:ext cx="3162699" cy="853928"/>
          </a:xfrm>
          <a:prstGeom prst="rect">
            <a:avLst/>
          </a:prstGeom>
        </p:spPr>
      </p:pic>
      <p:sp>
        <p:nvSpPr>
          <p:cNvPr id="18" name="Content Placeholder 2"/>
          <p:cNvSpPr>
            <a:spLocks noGrp="1"/>
          </p:cNvSpPr>
          <p:nvPr>
            <p:ph idx="1"/>
          </p:nvPr>
        </p:nvSpPr>
        <p:spPr>
          <a:xfrm>
            <a:off x="150812" y="5791200"/>
            <a:ext cx="8459788" cy="658365"/>
          </a:xfrm>
        </p:spPr>
        <p:txBody>
          <a:bodyPr/>
          <a:lstStyle/>
          <a:p>
            <a:pPr eaLnBrk="1" hangingPunct="1"/>
            <a:r>
              <a:rPr lang="en-US" sz="2000" dirty="0" smtClean="0"/>
              <a:t>Plus movie studios, game studios, Amazon, Facebook, Microsoft, Oracle, Google, and all the usual </a:t>
            </a:r>
            <a:r>
              <a:rPr lang="en-US" sz="2000" dirty="0" err="1" smtClean="0"/>
              <a:t>cg@penn</a:t>
            </a:r>
            <a:r>
              <a:rPr lang="en-US" sz="2000" dirty="0" smtClean="0"/>
              <a:t> employers</a:t>
            </a:r>
            <a:endParaRPr lang="en-US" sz="2000" dirty="0" smtClean="0"/>
          </a:p>
        </p:txBody>
      </p:sp>
    </p:spTree>
    <p:extLst>
      <p:ext uri="{BB962C8B-B14F-4D97-AF65-F5344CB8AC3E}">
        <p14:creationId xmlns:p14="http://schemas.microsoft.com/office/powerpoint/2010/main" val="325925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3200" dirty="0" smtClean="0"/>
              <a:t>CIS 565 Hall of </a:t>
            </a:r>
            <a:r>
              <a:rPr lang="en-US" sz="3200" dirty="0" smtClean="0"/>
              <a:t>Fame (retired Fall 2013)</a:t>
            </a:r>
            <a:endParaRPr lang="en-US" sz="3200" dirty="0" smtClean="0"/>
          </a:p>
        </p:txBody>
      </p:sp>
      <p:sp>
        <p:nvSpPr>
          <p:cNvPr id="8199" name="Rectangle 8"/>
          <p:cNvSpPr>
            <a:spLocks noChangeArrowheads="1"/>
          </p:cNvSpPr>
          <p:nvPr/>
        </p:nvSpPr>
        <p:spPr bwMode="auto">
          <a:xfrm>
            <a:off x="1709685" y="3055203"/>
            <a:ext cx="17620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29" y="1772238"/>
            <a:ext cx="1233920"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753259"/>
            <a:ext cx="1119264" cy="1233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2" name="Rectangle 10"/>
          <p:cNvSpPr>
            <a:spLocks noChangeArrowheads="1"/>
          </p:cNvSpPr>
          <p:nvPr/>
        </p:nvSpPr>
        <p:spPr bwMode="auto">
          <a:xfrm>
            <a:off x="3618304" y="3055203"/>
            <a:ext cx="110799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117" y="1670389"/>
            <a:ext cx="1299590" cy="12995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9"/>
          <p:cNvSpPr>
            <a:spLocks noChangeArrowheads="1"/>
          </p:cNvSpPr>
          <p:nvPr/>
        </p:nvSpPr>
        <p:spPr bwMode="auto">
          <a:xfrm>
            <a:off x="5398275" y="3055203"/>
            <a:ext cx="723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833" y="1702680"/>
            <a:ext cx="1316851" cy="128941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9"/>
          <p:cNvSpPr>
            <a:spLocks noChangeArrowheads="1"/>
          </p:cNvSpPr>
          <p:nvPr/>
        </p:nvSpPr>
        <p:spPr bwMode="auto">
          <a:xfrm>
            <a:off x="6942033" y="3055203"/>
            <a:ext cx="7104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2399"/>
            <a:ext cx="1076245" cy="14424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Rectangle 9"/>
          <p:cNvSpPr>
            <a:spLocks noChangeArrowheads="1"/>
          </p:cNvSpPr>
          <p:nvPr/>
        </p:nvSpPr>
        <p:spPr bwMode="auto">
          <a:xfrm>
            <a:off x="257608" y="5373468"/>
            <a:ext cx="101822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158" y="3962398"/>
            <a:ext cx="1411069"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Rectangle 9"/>
          <p:cNvSpPr>
            <a:spLocks noChangeArrowheads="1"/>
          </p:cNvSpPr>
          <p:nvPr/>
        </p:nvSpPr>
        <p:spPr bwMode="auto">
          <a:xfrm>
            <a:off x="1600200" y="5437522"/>
            <a:ext cx="17209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8665" y="3958769"/>
            <a:ext cx="1370218" cy="14110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Rectangle 9"/>
          <p:cNvSpPr>
            <a:spLocks noChangeArrowheads="1"/>
          </p:cNvSpPr>
          <p:nvPr/>
        </p:nvSpPr>
        <p:spPr bwMode="auto">
          <a:xfrm>
            <a:off x="3556952" y="5437522"/>
            <a:ext cx="11336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5029400" y="5437522"/>
            <a:ext cx="14602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489" y="3962399"/>
            <a:ext cx="1060056" cy="14110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7043737" y="3946372"/>
            <a:ext cx="2085911" cy="2169825"/>
          </a:xfrm>
          <a:prstGeom prst="rect">
            <a:avLst/>
          </a:prstGeom>
        </p:spPr>
        <p:txBody>
          <a:bodyPr wrap="square">
            <a:spAutoFit/>
          </a:bodyPr>
          <a:lstStyle/>
          <a:p>
            <a:pPr eaLnBrk="1" hangingPunct="1">
              <a:spcBef>
                <a:spcPct val="30000"/>
              </a:spcBef>
              <a:defRPr/>
            </a:pPr>
            <a:r>
              <a:rPr lang="en-US" dirty="0"/>
              <a:t>Nop Jiarathanakul</a:t>
            </a:r>
          </a:p>
          <a:p>
            <a:pPr eaLnBrk="1" hangingPunct="1">
              <a:spcBef>
                <a:spcPct val="30000"/>
              </a:spcBef>
              <a:defRPr/>
            </a:pPr>
            <a:r>
              <a:rPr lang="en-US" dirty="0"/>
              <a:t>Uriah Baalke</a:t>
            </a:r>
          </a:p>
          <a:p>
            <a:pPr eaLnBrk="1" hangingPunct="1">
              <a:spcBef>
                <a:spcPct val="30000"/>
              </a:spcBef>
              <a:defRPr/>
            </a:pPr>
            <a:r>
              <a:rPr lang="en-US" dirty="0"/>
              <a:t>Collin Boots</a:t>
            </a:r>
          </a:p>
          <a:p>
            <a:pPr eaLnBrk="1" hangingPunct="1">
              <a:spcBef>
                <a:spcPct val="30000"/>
              </a:spcBef>
              <a:defRPr/>
            </a:pPr>
            <a:r>
              <a:rPr lang="en-US" dirty="0"/>
              <a:t>Yuqin Shao</a:t>
            </a:r>
          </a:p>
          <a:p>
            <a:pPr eaLnBrk="1" hangingPunct="1">
              <a:spcBef>
                <a:spcPct val="30000"/>
              </a:spcBef>
              <a:defRPr/>
            </a:pPr>
            <a:r>
              <a:rPr lang="en-US" dirty="0"/>
              <a:t>Sijie Tian</a:t>
            </a:r>
          </a:p>
          <a:p>
            <a:pPr eaLnBrk="1" hangingPunct="1">
              <a:spcBef>
                <a:spcPct val="30000"/>
              </a:spcBef>
              <a:defRPr/>
            </a:pPr>
            <a:r>
              <a:rPr lang="en-US" dirty="0"/>
              <a:t>Rohith Chandran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sz="2800" dirty="0" smtClean="0"/>
              <a:t>Willingness to work hard because it is worth it</a:t>
            </a:r>
            <a:endParaRPr lang="en-US" sz="2800" dirty="0"/>
          </a:p>
          <a:p>
            <a:pPr eaLnBrk="1" hangingPunct="1"/>
            <a:endParaRPr lang="en-US" dirty="0" smtClean="0"/>
          </a:p>
        </p:txBody>
      </p:sp>
      <p:pic>
        <p:nvPicPr>
          <p:cNvPr id="2" name="Picture 1"/>
          <p:cNvPicPr>
            <a:picLocks noChangeAspect="1"/>
          </p:cNvPicPr>
          <p:nvPr/>
        </p:nvPicPr>
        <p:blipFill>
          <a:blip r:embed="rId3"/>
          <a:stretch>
            <a:fillRect/>
          </a:stretch>
        </p:blipFill>
        <p:spPr>
          <a:xfrm>
            <a:off x="652462" y="3267075"/>
            <a:ext cx="7839075" cy="2143125"/>
          </a:xfrm>
          <a:prstGeom prst="rect">
            <a:avLst/>
          </a:prstGeom>
        </p:spPr>
      </p:pic>
    </p:spTree>
    <p:extLst>
      <p:ext uri="{BB962C8B-B14F-4D97-AF65-F5344CB8AC3E}">
        <p14:creationId xmlns:p14="http://schemas.microsoft.com/office/powerpoint/2010/main" val="3257745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a:xfrm>
            <a:off x="457200" y="1981200"/>
            <a:ext cx="8458200" cy="3886200"/>
          </a:xfrm>
        </p:spPr>
        <p:txBody>
          <a:bodyPr/>
          <a:lstStyle/>
          <a:p>
            <a:pPr eaLnBrk="1" hangingPunct="1"/>
            <a:r>
              <a:rPr lang="en-US" dirty="0" smtClean="0"/>
              <a:t>The material is not that hard</a:t>
            </a:r>
            <a:endParaRPr lang="en-US" dirty="0"/>
          </a:p>
          <a:p>
            <a:pPr eaLnBrk="1" hangingPunct="1"/>
            <a:endParaRPr lang="en-US" dirty="0" smtClean="0"/>
          </a:p>
        </p:txBody>
      </p:sp>
      <p:pic>
        <p:nvPicPr>
          <p:cNvPr id="3" name="Picture 2"/>
          <p:cNvPicPr>
            <a:picLocks noChangeAspect="1"/>
          </p:cNvPicPr>
          <p:nvPr/>
        </p:nvPicPr>
        <p:blipFill>
          <a:blip r:embed="rId3"/>
          <a:stretch>
            <a:fillRect/>
          </a:stretch>
        </p:blipFill>
        <p:spPr>
          <a:xfrm>
            <a:off x="80962" y="3200400"/>
            <a:ext cx="8982075" cy="2181225"/>
          </a:xfrm>
          <a:prstGeom prst="rect">
            <a:avLst/>
          </a:prstGeom>
        </p:spPr>
      </p:pic>
    </p:spTree>
    <p:extLst>
      <p:ext uri="{BB962C8B-B14F-4D97-AF65-F5344CB8AC3E}">
        <p14:creationId xmlns:p14="http://schemas.microsoft.com/office/powerpoint/2010/main" val="111325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endParaRPr lang="en-US" dirty="0"/>
          </a:p>
        </p:txBody>
      </p:sp>
      <p:sp>
        <p:nvSpPr>
          <p:cNvPr id="3" name="Content Placeholder 2"/>
          <p:cNvSpPr>
            <a:spLocks noGrp="1"/>
          </p:cNvSpPr>
          <p:nvPr>
            <p:ph idx="1"/>
          </p:nvPr>
        </p:nvSpPr>
        <p:spPr>
          <a:xfrm>
            <a:off x="457200" y="1981200"/>
            <a:ext cx="8534400" cy="3886200"/>
          </a:xfrm>
        </p:spPr>
        <p:txBody>
          <a:bodyPr/>
          <a:lstStyle/>
          <a:p>
            <a:r>
              <a:rPr lang="en-US" kern="1200" dirty="0">
                <a:latin typeface="Arial" charset="0"/>
              </a:rPr>
              <a:t>Correlation between difficultly and quality</a:t>
            </a:r>
            <a:endParaRPr lang="en-US" dirty="0"/>
          </a:p>
        </p:txBody>
      </p:sp>
      <p:pic>
        <p:nvPicPr>
          <p:cNvPr id="4" name="Picture 3"/>
          <p:cNvPicPr>
            <a:picLocks noChangeAspect="1"/>
          </p:cNvPicPr>
          <p:nvPr/>
        </p:nvPicPr>
        <p:blipFill>
          <a:blip r:embed="rId3"/>
          <a:stretch>
            <a:fillRect/>
          </a:stretch>
        </p:blipFill>
        <p:spPr>
          <a:xfrm>
            <a:off x="2990850" y="3543300"/>
            <a:ext cx="3162300" cy="1409700"/>
          </a:xfrm>
          <a:prstGeom prst="rect">
            <a:avLst/>
          </a:prstGeom>
        </p:spPr>
      </p:pic>
    </p:spTree>
    <p:extLst>
      <p:ext uri="{BB962C8B-B14F-4D97-AF65-F5344CB8AC3E}">
        <p14:creationId xmlns:p14="http://schemas.microsoft.com/office/powerpoint/2010/main" val="325327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Actual Prerequisites</a:t>
            </a:r>
            <a:endParaRPr lang="en-US" dirty="0" smtClean="0"/>
          </a:p>
        </p:txBody>
      </p:sp>
      <p:sp>
        <p:nvSpPr>
          <p:cNvPr id="12291" name="Content Placeholder 2"/>
          <p:cNvSpPr>
            <a:spLocks noGrp="1"/>
          </p:cNvSpPr>
          <p:nvPr>
            <p:ph idx="1"/>
          </p:nvPr>
        </p:nvSpPr>
        <p:spPr/>
        <p:txBody>
          <a:bodyPr/>
          <a:lstStyle/>
          <a:p>
            <a:pPr eaLnBrk="1" hangingPunct="1"/>
            <a:r>
              <a:rPr lang="en-US" b="1" dirty="0"/>
              <a:t>Passion for computer </a:t>
            </a:r>
            <a:r>
              <a:rPr lang="en-US" b="1" dirty="0" smtClean="0"/>
              <a:t>graphics</a:t>
            </a:r>
          </a:p>
          <a:p>
            <a:pPr eaLnBrk="1" hangingPunct="1"/>
            <a:r>
              <a:rPr lang="en-US" dirty="0" smtClean="0">
                <a:solidFill>
                  <a:schemeClr val="bg1">
                    <a:lumMod val="85000"/>
                  </a:schemeClr>
                </a:solidFill>
              </a:rPr>
              <a:t>CIS 460/560. </a:t>
            </a:r>
            <a:r>
              <a:rPr lang="en-US" dirty="0">
                <a:solidFill>
                  <a:schemeClr val="bg1">
                    <a:lumMod val="85000"/>
                  </a:schemeClr>
                </a:solidFill>
              </a:rPr>
              <a:t>Preferably received an </a:t>
            </a:r>
            <a:r>
              <a:rPr lang="en-US" dirty="0" smtClean="0">
                <a:solidFill>
                  <a:schemeClr val="bg1">
                    <a:lumMod val="85000"/>
                  </a:schemeClr>
                </a:solidFill>
              </a:rPr>
              <a:t>A</a:t>
            </a:r>
          </a:p>
          <a:p>
            <a:pPr eaLnBrk="1" hangingPunct="1"/>
            <a:r>
              <a:rPr lang="en-US" dirty="0" smtClean="0">
                <a:solidFill>
                  <a:schemeClr val="bg1">
                    <a:lumMod val="85000"/>
                  </a:schemeClr>
                </a:solidFill>
              </a:rPr>
              <a:t>Strong C or C++</a:t>
            </a:r>
          </a:p>
          <a:p>
            <a:pPr eaLnBrk="1" hangingPunct="1"/>
            <a:r>
              <a:rPr lang="en-US" dirty="0" smtClean="0">
                <a:solidFill>
                  <a:schemeClr val="bg1">
                    <a:lumMod val="85000"/>
                  </a:schemeClr>
                </a:solidFill>
              </a:rPr>
              <a:t>Also useful: CIS </a:t>
            </a:r>
            <a:r>
              <a:rPr lang="en-US" dirty="0">
                <a:solidFill>
                  <a:schemeClr val="bg1">
                    <a:lumMod val="85000"/>
                  </a:schemeClr>
                </a:solidFill>
              </a:rPr>
              <a:t>371 or CIS </a:t>
            </a:r>
            <a:r>
              <a:rPr lang="en-US" dirty="0" smtClean="0">
                <a:solidFill>
                  <a:schemeClr val="bg1">
                    <a:lumMod val="85000"/>
                  </a:schemeClr>
                </a:solidFill>
              </a:rPr>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a:t>
            </a:r>
            <a:r>
              <a:rPr lang="en-US" sz="2800" dirty="0"/>
              <a:t>projects, slides</a:t>
            </a:r>
            <a:r>
              <a:rPr lang="en-US" sz="2800" dirty="0" smtClean="0"/>
              <a:t>, </a:t>
            </a:r>
            <a:r>
              <a:rPr lang="en-US" sz="2800" dirty="0" smtClean="0"/>
              <a:t>etc</a:t>
            </a:r>
            <a:r>
              <a:rPr lang="en-US" sz="2800" dirty="0" smtClean="0"/>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smtClean="0"/>
              <a:t>Join it ASAP!</a:t>
            </a:r>
          </a:p>
          <a:p>
            <a:pPr lvl="1" eaLnBrk="1" hangingPunct="1">
              <a:defRPr/>
            </a:pPr>
            <a:r>
              <a:rPr lang="en-US" sz="2000" dirty="0" smtClean="0">
                <a:hlinkClick r:id="rId3"/>
              </a:rPr>
              <a:t>https</a:t>
            </a:r>
            <a:r>
              <a:rPr lang="en-US" sz="2000" dirty="0">
                <a:hlinkClick r:id="rId3"/>
              </a:rPr>
              <a:t>://groups.google.com/forum/#!</a:t>
            </a:r>
            <a:r>
              <a:rPr lang="en-US" sz="2000" dirty="0" smtClean="0">
                <a:hlinkClick r:id="rId3"/>
              </a:rPr>
              <a:t>forum/cis-565-fall-2016</a:t>
            </a:r>
            <a:r>
              <a:rPr lang="en-US" sz="2000" dirty="0" smtClean="0"/>
              <a:t> </a:t>
            </a:r>
            <a:endParaRPr lang="en-US" sz="2000" dirty="0" smtClean="0"/>
          </a:p>
          <a:p>
            <a:pPr eaLnBrk="1" hangingPunct="1">
              <a:defRPr/>
            </a:pPr>
            <a:r>
              <a:rPr lang="en-US" sz="2400" dirty="0" smtClean="0"/>
              <a:t>Send </a:t>
            </a:r>
            <a:r>
              <a:rPr lang="en-US" sz="2400" dirty="0"/>
              <a:t>email to </a:t>
            </a:r>
            <a:r>
              <a:rPr lang="en-US" sz="2400" dirty="0" smtClean="0">
                <a:hlinkClick r:id="rId4"/>
              </a:rPr>
              <a:t>cis-565-fall-2016@googlegroups.com</a:t>
            </a:r>
            <a:endParaRPr lang="en-US" sz="2400" dirty="0"/>
          </a:p>
          <a:p>
            <a:pPr marL="0" indent="0" eaLnBrk="1" hangingPunct="1">
              <a:buNone/>
              <a:defRPr/>
            </a:pPr>
            <a:endParaRPr lang="en-US" dirty="0" smtClean="0"/>
          </a:p>
          <a:p>
            <a:pPr eaLnBrk="1" hangingPunct="1">
              <a:defRPr/>
            </a:pPr>
            <a:r>
              <a:rPr lang="en-US" sz="2400" dirty="0" smtClean="0"/>
              <a:t>Be active; let’s build a course community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a:t>
            </a:r>
            <a:r>
              <a:rPr lang="en-US" dirty="0" smtClean="0"/>
              <a:t>projects</a:t>
            </a:r>
            <a:endParaRPr lang="en-US" dirty="0" smtClean="0"/>
          </a:p>
          <a:p>
            <a:pPr eaLnBrk="1" hangingPunct="1">
              <a:defRPr/>
            </a:pPr>
            <a:r>
              <a:rPr lang="en-US" dirty="0" smtClean="0"/>
              <a:t>Create an account:</a:t>
            </a:r>
          </a:p>
          <a:p>
            <a:pPr lvl="1" eaLnBrk="1" hangingPunct="1">
              <a:defRPr/>
            </a:pPr>
            <a:r>
              <a:rPr lang="en-US" dirty="0">
                <a:hlinkClick r:id="rId3"/>
              </a:rPr>
              <a:t>https://</a:t>
            </a:r>
            <a:r>
              <a:rPr lang="en-US" dirty="0" smtClean="0">
                <a:hlinkClick r:id="rId3"/>
              </a:rPr>
              <a:t>github.com/join</a:t>
            </a:r>
            <a:endParaRPr lang="en-US" dirty="0" smtClean="0"/>
          </a:p>
          <a:p>
            <a:pPr eaLnBrk="1" hangingPunct="1">
              <a:defRPr/>
            </a:pPr>
            <a:r>
              <a:rPr lang="en-US" dirty="0" smtClean="0"/>
              <a:t>O</a:t>
            </a:r>
            <a:r>
              <a:rPr lang="en-US" dirty="0" smtClean="0"/>
              <a:t>ur </a:t>
            </a:r>
            <a:r>
              <a:rPr lang="en-US" dirty="0" smtClean="0"/>
              <a:t>GitHub organization:</a:t>
            </a:r>
          </a:p>
          <a:p>
            <a:pPr lvl="1" eaLnBrk="1" hangingPunct="1">
              <a:defRPr/>
            </a:pPr>
            <a:r>
              <a:rPr lang="en-US" dirty="0">
                <a:ea typeface="+mn-ea"/>
                <a:cs typeface="+mn-cs"/>
                <a:hlinkClick r:id="rId4"/>
              </a:rPr>
              <a:t>https://</a:t>
            </a:r>
            <a:r>
              <a:rPr lang="en-US" dirty="0" smtClean="0">
                <a:ea typeface="+mn-ea"/>
                <a:cs typeface="+mn-cs"/>
                <a:hlinkClick r:id="rId4"/>
              </a:rPr>
              <a:t>github.com/CIS565-Fall-2016</a:t>
            </a:r>
            <a:endParaRPr lang="en-US" dirty="0" smtClean="0">
              <a:ea typeface="+mn-ea"/>
              <a:cs typeface="+mn-cs"/>
            </a:endParaRPr>
          </a:p>
          <a:p>
            <a:pPr marL="457200" lvl="1" indent="0" eaLnBrk="1" hangingPunct="1">
              <a:buNone/>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pic>
        <p:nvPicPr>
          <p:cNvPr id="4098" name="Picture 2" descr="http://www.inqbation.com/wp-content/uploads/2014/02/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1" y="685800"/>
            <a:ext cx="2498034" cy="990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686800" cy="3886200"/>
          </a:xfrm>
        </p:spPr>
        <p:txBody>
          <a:bodyPr/>
          <a:lstStyle/>
          <a:p>
            <a:r>
              <a:rPr lang="en-US" sz="2800" dirty="0" smtClean="0"/>
              <a:t>Join our group for networking and job openings</a:t>
            </a:r>
          </a:p>
          <a:p>
            <a:pPr lvl="1"/>
            <a:r>
              <a:rPr lang="en-US" dirty="0">
                <a:hlinkClick r:id="rId3"/>
              </a:rPr>
              <a:t>http://</a:t>
            </a:r>
            <a:r>
              <a:rPr lang="en-US" dirty="0" smtClean="0">
                <a:hlinkClick r:id="rId3"/>
              </a:rPr>
              <a:t>www.linkedin.com/groups/GPU-Programming-Architecture-6540935</a:t>
            </a:r>
            <a:endParaRPr lang="en-US" dirty="0" smtClean="0"/>
          </a:p>
        </p:txBody>
      </p:sp>
      <p:pic>
        <p:nvPicPr>
          <p:cNvPr id="3074" name="Picture 2" descr="http://socialmediamarketingkelowna.com/wp-content/uploads/2012/02/LinkedinLogo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8" y="762000"/>
            <a:ext cx="3163062" cy="89352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https://www.</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linkedin</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.com/</a:t>
            </a:r>
            <a:r>
              <a:rPr kumimoji="0" lang="en-US" altLang="en-US" sz="900" b="0" i="0" u="none" strike="noStrike" cap="none" normalizeH="0" baseline="0" smtClean="0">
                <a:ln>
                  <a:noFill/>
                </a:ln>
                <a:solidFill>
                  <a:srgbClr val="222222"/>
                </a:solidFill>
                <a:effectLst/>
                <a:latin typeface="Arial" panose="020B0604020202020204" pitchFamily="34" charset="0"/>
                <a:cs typeface="Arial" panose="020B0604020202020204" pitchFamily="34" charset="0"/>
                <a:hlinkClick r:id="rId5"/>
              </a:rPr>
              <a:t>groups</a:t>
            </a:r>
            <a:r>
              <a:rPr kumimoji="0" lang="en-US" altLang="en-US" sz="900" b="0" i="0" u="none" strike="noStrike" cap="none" normalizeH="0" baseline="0" smtClean="0">
                <a:ln>
                  <a:noFill/>
                </a:ln>
                <a:solidFill>
                  <a:srgbClr val="1155CC"/>
                </a:solidFill>
                <a:effectLst/>
                <a:latin typeface="Arial" panose="020B0604020202020204" pitchFamily="34" charset="0"/>
                <a:cs typeface="Arial" panose="020B0604020202020204" pitchFamily="34" charset="0"/>
                <a:hlinkClick r:id="rId5"/>
              </a:rPr>
              <a:t>/GPU-Programming-Architecture-6540935</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3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a:t>
            </a:r>
          </a:p>
          <a:p>
            <a:pPr eaLnBrk="1" hangingPunct="1"/>
            <a:r>
              <a:rPr lang="en-US" dirty="0" smtClean="0"/>
              <a:t>6-9pm</a:t>
            </a:r>
          </a:p>
          <a:p>
            <a:pPr eaLnBrk="1" hangingPunct="1"/>
            <a:r>
              <a:rPr lang="en-US" dirty="0" smtClean="0"/>
              <a:t>Moore 212</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a:t>
            </a:r>
            <a:r>
              <a:rPr lang="en-US" dirty="0" smtClean="0"/>
              <a:t>lectures</a:t>
            </a:r>
            <a:endParaRPr lang="en-US" dirty="0" smtClean="0"/>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6"/>
              </a:rPr>
              <a:t>http://pinoytutorial.com/techtorial/geforce-gtx-580-vs-amd-radeon-hd-6870-review-and-comparison-conclusion/</a:t>
            </a:r>
            <a:endParaRPr lang="en-US" sz="1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Completely Optional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github.com/pjcozzi/Articles/raw/master/CIS565/GitHubRepo/Figures/rgbd-to-mes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2729" y="762000"/>
            <a:ext cx="2718871" cy="38981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Where are GPUs used?</a:t>
            </a:r>
            <a:endParaRPr lang="en-US" dirty="0"/>
          </a:p>
        </p:txBody>
      </p:sp>
      <p:sp>
        <p:nvSpPr>
          <p:cNvPr id="3" name="Content Placeholder 2"/>
          <p:cNvSpPr>
            <a:spLocks noGrp="1"/>
          </p:cNvSpPr>
          <p:nvPr>
            <p:ph idx="1"/>
          </p:nvPr>
        </p:nvSpPr>
        <p:spPr>
          <a:xfrm>
            <a:off x="457200" y="1752600"/>
            <a:ext cx="8229600" cy="3886200"/>
          </a:xfrm>
        </p:spPr>
        <p:txBody>
          <a:bodyPr/>
          <a:lstStyle/>
          <a:p>
            <a:r>
              <a:rPr lang="en-US" sz="2400" dirty="0" smtClean="0"/>
              <a:t>Graphics</a:t>
            </a:r>
          </a:p>
          <a:p>
            <a:pPr lvl="1"/>
            <a:r>
              <a:rPr lang="en-US" sz="2000" dirty="0" smtClean="0"/>
              <a:t>For games, simulation, etc.</a:t>
            </a:r>
          </a:p>
          <a:p>
            <a:pPr lvl="1"/>
            <a:r>
              <a:rPr lang="en-US" sz="2000" dirty="0" smtClean="0"/>
              <a:t>VR</a:t>
            </a:r>
          </a:p>
          <a:p>
            <a:r>
              <a:rPr lang="en-US" sz="2400" dirty="0" smtClean="0"/>
              <a:t>GPU Computing</a:t>
            </a:r>
          </a:p>
          <a:p>
            <a:pPr lvl="1"/>
            <a:r>
              <a:rPr lang="en-US" sz="2000" dirty="0"/>
              <a:t>Tango</a:t>
            </a:r>
          </a:p>
          <a:p>
            <a:pPr lvl="1"/>
            <a:r>
              <a:rPr lang="en-US" sz="2000" dirty="0" smtClean="0"/>
              <a:t>Automotive</a:t>
            </a:r>
            <a:endParaRPr lang="en-US" sz="2000" dirty="0"/>
          </a:p>
          <a:p>
            <a:endParaRPr lang="en-US" sz="2400" dirty="0"/>
          </a:p>
        </p:txBody>
      </p:sp>
      <p:sp>
        <p:nvSpPr>
          <p:cNvPr id="4" name="Rectangle 3"/>
          <p:cNvSpPr/>
          <p:nvPr/>
        </p:nvSpPr>
        <p:spPr>
          <a:xfrm>
            <a:off x="152400" y="6629400"/>
            <a:ext cx="8991600" cy="200055"/>
          </a:xfrm>
          <a:prstGeom prst="rect">
            <a:avLst/>
          </a:prstGeom>
        </p:spPr>
        <p:txBody>
          <a:bodyPr wrap="square">
            <a:spAutoFit/>
          </a:bodyPr>
          <a:lstStyle/>
          <a:p>
            <a:pPr algn="r"/>
            <a:r>
              <a:rPr lang="en-US" sz="700" dirty="0"/>
              <a:t>Images: </a:t>
            </a:r>
            <a:r>
              <a:rPr lang="en-US" sz="700" dirty="0">
                <a:hlinkClick r:id="rId4"/>
              </a:rPr>
              <a:t>https://</a:t>
            </a:r>
            <a:r>
              <a:rPr lang="en-US" sz="700" dirty="0" smtClean="0">
                <a:hlinkClick r:id="rId4"/>
              </a:rPr>
              <a:t>github.com/cboots/RGBD-to-Mesh</a:t>
            </a:r>
            <a:r>
              <a:rPr lang="en-US" sz="700" dirty="0" smtClean="0"/>
              <a:t>,  </a:t>
            </a:r>
            <a:r>
              <a:rPr lang="en-US" sz="700" dirty="0">
                <a:hlinkClick r:id="rId5"/>
              </a:rPr>
              <a:t>http://</a:t>
            </a:r>
            <a:r>
              <a:rPr lang="en-US" sz="700" dirty="0" smtClean="0">
                <a:hlinkClick r:id="rId5"/>
              </a:rPr>
              <a:t>www.nvidia.com/object/drive-px.html</a:t>
            </a:r>
            <a:r>
              <a:rPr lang="en-US" sz="700" dirty="0" smtClean="0"/>
              <a:t> and </a:t>
            </a:r>
            <a:r>
              <a:rPr lang="en-US" sz="700" dirty="0" smtClean="0">
                <a:hlinkClick r:id="rId6"/>
              </a:rPr>
              <a:t>https</a:t>
            </a:r>
            <a:r>
              <a:rPr lang="en-US" sz="700" dirty="0">
                <a:hlinkClick r:id="rId6"/>
              </a:rPr>
              <a:t>://</a:t>
            </a:r>
            <a:r>
              <a:rPr lang="en-US" sz="700" dirty="0" smtClean="0">
                <a:hlinkClick r:id="rId6"/>
              </a:rPr>
              <a:t>community.arm.com/servlet/JiveServlet/download/96891546-24706/5-mmg-siggraph2016-multiview-cass.pdf</a:t>
            </a:r>
            <a:endParaRPr lang="en-US" sz="700" dirty="0"/>
          </a:p>
        </p:txBody>
      </p:sp>
      <p:pic>
        <p:nvPicPr>
          <p:cNvPr id="5" name="Picture 4"/>
          <p:cNvPicPr>
            <a:picLocks noChangeAspect="1"/>
          </p:cNvPicPr>
          <p:nvPr/>
        </p:nvPicPr>
        <p:blipFill>
          <a:blip r:embed="rId7"/>
          <a:stretch>
            <a:fillRect/>
          </a:stretch>
        </p:blipFill>
        <p:spPr>
          <a:xfrm>
            <a:off x="228600" y="4743663"/>
            <a:ext cx="4323283" cy="1790753"/>
          </a:xfrm>
          <a:prstGeom prst="rect">
            <a:avLst/>
          </a:prstGeom>
        </p:spPr>
      </p:pic>
      <p:pic>
        <p:nvPicPr>
          <p:cNvPr id="13314" name="Picture 2" descr="Computer Vis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529" y="4660183"/>
            <a:ext cx="3968271" cy="196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514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9"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2"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3"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5"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5"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16"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17"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18"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51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Recitations</a:t>
            </a:r>
            <a:endParaRPr lang="en-US" dirty="0" smtClean="0"/>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Wednesday</a:t>
            </a:r>
            <a:endParaRPr lang="en-US" dirty="0" smtClean="0"/>
          </a:p>
          <a:p>
            <a:pPr eaLnBrk="1" hangingPunct="1"/>
            <a:r>
              <a:rPr lang="en-US" dirty="0" smtClean="0"/>
              <a:t>6-9pm</a:t>
            </a:r>
          </a:p>
          <a:p>
            <a:pPr eaLnBrk="1" hangingPunct="1"/>
            <a:r>
              <a:rPr lang="en-US" dirty="0" smtClean="0"/>
              <a:t>Town 305</a:t>
            </a:r>
          </a:p>
          <a:p>
            <a:pPr marL="0" indent="0" eaLnBrk="1" hangingPunct="1">
              <a:buNone/>
            </a:pPr>
            <a:endParaRPr lang="en-US" sz="1600" dirty="0"/>
          </a:p>
          <a:p>
            <a:pPr eaLnBrk="1" hangingPunct="1"/>
            <a:r>
              <a:rPr lang="en-US" dirty="0" smtClean="0"/>
              <a:t>TA-lead hands-on help with projects</a:t>
            </a:r>
          </a:p>
          <a:p>
            <a:pPr eaLnBrk="1" hangingPunct="1"/>
            <a:r>
              <a:rPr lang="en-US" dirty="0" smtClean="0"/>
              <a:t>TA-lead hands-on labs</a:t>
            </a:r>
          </a:p>
          <a:p>
            <a:pPr eaLnBrk="1" hangingPunct="1"/>
            <a:r>
              <a:rPr lang="en-US" dirty="0" smtClean="0"/>
              <a:t>Sometimes I will lecture</a:t>
            </a:r>
          </a:p>
          <a:p>
            <a:pPr eaLnBrk="1" hangingPunct="1"/>
            <a:r>
              <a:rPr lang="en-US" dirty="0" smtClean="0"/>
              <a:t>Sometimes there will be </a:t>
            </a:r>
            <a:r>
              <a:rPr lang="en-US" dirty="0"/>
              <a:t>guest </a:t>
            </a:r>
            <a:r>
              <a:rPr lang="en-US" dirty="0" smtClean="0"/>
              <a:t>lectures </a:t>
            </a:r>
            <a:r>
              <a:rPr lang="en-US" sz="900" dirty="0" smtClean="0"/>
              <a:t>(required attendance)</a:t>
            </a:r>
            <a:endParaRPr lang="en-US" dirty="0" smtClean="0"/>
          </a:p>
          <a:p>
            <a:pPr marL="0" indent="0" eaLnBrk="1" hangingPunct="1">
              <a:buNone/>
            </a:pPr>
            <a:endParaRPr lang="en-US" dirty="0" smtClean="0"/>
          </a:p>
        </p:txBody>
      </p:sp>
      <p:sp>
        <p:nvSpPr>
          <p:cNvPr id="4101" name="Text Box 6"/>
          <p:cNvSpPr txBox="1">
            <a:spLocks noChangeArrowheads="1"/>
          </p:cNvSpPr>
          <p:nvPr/>
        </p:nvSpPr>
        <p:spPr bwMode="auto">
          <a:xfrm>
            <a:off x="0" y="6611779"/>
            <a:ext cx="914400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000" dirty="0"/>
              <a:t>Image from </a:t>
            </a:r>
            <a:r>
              <a:rPr lang="en-US" sz="1000" dirty="0">
                <a:hlinkClick r:id="rId4"/>
              </a:rPr>
              <a:t>http://pinoytutorial.com/techtorial/geforce-gtx-580-vs-amd-radeon-hd-6870-review-and-comparison-conclusion/</a:t>
            </a:r>
            <a:endParaRPr lang="en-US" sz="1000" dirty="0"/>
          </a:p>
        </p:txBody>
      </p:sp>
    </p:spTree>
    <p:extLst>
      <p:ext uri="{BB962C8B-B14F-4D97-AF65-F5344CB8AC3E}">
        <p14:creationId xmlns:p14="http://schemas.microsoft.com/office/powerpoint/2010/main" val="601157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4018255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extLst>
      <p:ext uri="{BB962C8B-B14F-4D97-AF65-F5344CB8AC3E}">
        <p14:creationId xmlns:p14="http://schemas.microsoft.com/office/powerpoint/2010/main" val="262743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Graphics APIs: WebGL</a:t>
            </a:r>
            <a:endParaRPr lang="en-US" dirty="0" smtClean="0"/>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7" name="TextBox 16"/>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5122" name="Picture 2" descr="http://www.seas.upenn.edu/~pcozzi/images/WebGL_170px_Nov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578" y="628649"/>
            <a:ext cx="2447022" cy="1019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4</a:t>
            </a:r>
            <a:endParaRPr lang="en-US" dirty="0"/>
          </a:p>
        </p:txBody>
      </p:sp>
      <p:sp>
        <p:nvSpPr>
          <p:cNvPr id="4" name="TextBox 3"/>
          <p:cNvSpPr txBox="1">
            <a:spLocks noChangeArrowheads="1"/>
          </p:cNvSpPr>
          <p:nvPr/>
        </p:nvSpPr>
        <p:spPr bwMode="auto">
          <a:xfrm>
            <a:off x="522653" y="5105400"/>
            <a:ext cx="809869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https://blog.mozilla.org/blog/2014/03/12/mozilla-and-epic-preview-unreal-engine-4-running-in-firefox</a:t>
            </a:r>
            <a:r>
              <a:rPr lang="en-US" sz="1400" dirty="0" smtClean="0">
                <a:hlinkClick r:id="rId2"/>
              </a:rPr>
              <a:t>/</a:t>
            </a:r>
            <a:endParaRPr lang="en-US" sz="1400" dirty="0"/>
          </a:p>
        </p:txBody>
      </p:sp>
      <p:pic>
        <p:nvPicPr>
          <p:cNvPr id="3" name="Picture 2"/>
          <p:cNvPicPr>
            <a:picLocks noChangeAspect="1"/>
          </p:cNvPicPr>
          <p:nvPr/>
        </p:nvPicPr>
        <p:blipFill>
          <a:blip r:embed="rId3"/>
          <a:stretch>
            <a:fillRect/>
          </a:stretch>
        </p:blipFill>
        <p:spPr>
          <a:xfrm>
            <a:off x="1890338" y="1895261"/>
            <a:ext cx="5363323" cy="3067478"/>
          </a:xfrm>
          <a:prstGeom prst="rect">
            <a:avLst/>
          </a:prstGeom>
        </p:spPr>
      </p:pic>
    </p:spTree>
    <p:extLst>
      <p:ext uri="{BB962C8B-B14F-4D97-AF65-F5344CB8AC3E}">
        <p14:creationId xmlns:p14="http://schemas.microsoft.com/office/powerpoint/2010/main" val="2532822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Marmoset Viewer</a:t>
            </a:r>
            <a:endParaRPr lang="en-US" dirty="0"/>
          </a:p>
        </p:txBody>
      </p:sp>
      <p:pic>
        <p:nvPicPr>
          <p:cNvPr id="4" name="Picture 3">
            <a:hlinkClick r:id="rId3"/>
          </p:cNvPr>
          <p:cNvPicPr>
            <a:picLocks noChangeAspect="1"/>
          </p:cNvPicPr>
          <p:nvPr/>
        </p:nvPicPr>
        <p:blipFill>
          <a:blip r:embed="rId4"/>
          <a:stretch>
            <a:fillRect/>
          </a:stretch>
        </p:blipFill>
        <p:spPr>
          <a:xfrm>
            <a:off x="956758" y="1905000"/>
            <a:ext cx="7230484" cy="4058216"/>
          </a:xfrm>
          <a:prstGeom prst="rect">
            <a:avLst/>
          </a:prstGeom>
        </p:spPr>
      </p:pic>
    </p:spTree>
    <p:extLst>
      <p:ext uri="{BB962C8B-B14F-4D97-AF65-F5344CB8AC3E}">
        <p14:creationId xmlns:p14="http://schemas.microsoft.com/office/powerpoint/2010/main" val="129358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8" name="TextBox 17"/>
          <p:cNvSpPr txBox="1"/>
          <p:nvPr/>
        </p:nvSpPr>
        <p:spPr>
          <a:xfrm>
            <a:off x="3422650" y="4519613"/>
            <a:ext cx="2292350" cy="5847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Tree>
    <p:extLst>
      <p:ext uri="{BB962C8B-B14F-4D97-AF65-F5344CB8AC3E}">
        <p14:creationId xmlns:p14="http://schemas.microsoft.com/office/powerpoint/2010/main" val="33332472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
        <p:nvSpPr>
          <p:cNvPr id="16" name="TextBox 15"/>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7" name="TextBox 16"/>
          <p:cNvSpPr txBox="1"/>
          <p:nvPr/>
        </p:nvSpPr>
        <p:spPr>
          <a:xfrm>
            <a:off x="3422650" y="4519613"/>
            <a:ext cx="2292350" cy="1077218"/>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a:t>
            </a: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19"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0"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1"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2"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4" y="1509551"/>
            <a:ext cx="3108006" cy="1195387"/>
          </a:xfrm>
          <a:prstGeom prst="rect">
            <a:avLst/>
          </a:prstGeom>
        </p:spPr>
      </p:pic>
      <p:pic>
        <p:nvPicPr>
          <p:cNvPr id="4098" name="Picture 2" descr="Vulkan demo screensh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019311"/>
            <a:ext cx="4131733" cy="23241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17" name="TextBox 16"/>
          <p:cNvSpPr txBox="1"/>
          <p:nvPr/>
        </p:nvSpPr>
        <p:spPr>
          <a:xfrm>
            <a:off x="5715000" y="3768988"/>
            <a:ext cx="3429000" cy="1816100"/>
          </a:xfrm>
          <a:prstGeom prst="rect">
            <a:avLst/>
          </a:prstGeom>
          <a:solidFill>
            <a:schemeClr val="accent6">
              <a:lumMod val="60000"/>
              <a:lumOff val="40000"/>
            </a:schemeClr>
          </a:solidFill>
          <a:ln>
            <a:solidFill>
              <a:schemeClr val="tx1"/>
            </a:solidFill>
          </a:ln>
        </p:spPr>
        <p:txBody>
          <a:bodyPr wrap="square">
            <a:spAutoFit/>
          </a:bodyPr>
          <a:lstStyle/>
          <a:p>
            <a:pPr algn="ctr">
              <a:defRPr/>
            </a:pPr>
            <a:r>
              <a:rPr lang="en-US" sz="1600" dirty="0" smtClean="0"/>
              <a:t>Vulkan</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8" name="TextBox 17"/>
          <p:cNvSpPr txBox="1"/>
          <p:nvPr/>
        </p:nvSpPr>
        <p:spPr>
          <a:xfrm>
            <a:off x="3422650" y="4519613"/>
            <a:ext cx="2292350" cy="1323975"/>
          </a:xfrm>
          <a:prstGeom prst="rect">
            <a:avLst/>
          </a:prstGeom>
          <a:solidFill>
            <a:schemeClr val="tx1">
              <a:lumMod val="50000"/>
              <a:lumOff val="50000"/>
            </a:schemeClr>
          </a:solidFill>
          <a:ln>
            <a:solidFill>
              <a:schemeClr val="tx1"/>
            </a:solidFill>
          </a:ln>
        </p:spPr>
        <p:txBody>
          <a:bodyPr wrap="square">
            <a:spAutoFit/>
          </a:bodyPr>
          <a:lstStyle/>
          <a:p>
            <a:pPr algn="ctr">
              <a:defRPr/>
            </a:pPr>
            <a:r>
              <a:rPr lang="en-US" sz="1600" dirty="0" smtClean="0"/>
              <a:t>WebGL / OpenGL</a:t>
            </a: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9" name="TextBox 12"/>
          <p:cNvSpPr txBox="1">
            <a:spLocks noChangeArrowheads="1"/>
          </p:cNvSpPr>
          <p:nvPr/>
        </p:nvSpPr>
        <p:spPr bwMode="auto">
          <a:xfrm>
            <a:off x="6374882" y="4510360"/>
            <a:ext cx="2338387" cy="1077218"/>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smtClean="0"/>
              <a:t>Mobile</a:t>
            </a:r>
            <a:endParaRPr lang="en-US" sz="1600" dirty="0"/>
          </a:p>
          <a:p>
            <a:pPr algn="ctr"/>
            <a:r>
              <a:rPr lang="en-US" sz="2400" dirty="0"/>
              <a:t/>
            </a:r>
            <a:br>
              <a:rPr lang="en-US" sz="2400" dirty="0"/>
            </a:br>
            <a:endParaRPr lang="en-US" sz="2400" dirty="0"/>
          </a:p>
        </p:txBody>
      </p:sp>
      <p:sp>
        <p:nvSpPr>
          <p:cNvPr id="20" name="TextBox 5"/>
          <p:cNvSpPr txBox="1">
            <a:spLocks noChangeArrowheads="1"/>
          </p:cNvSpPr>
          <p:nvPr/>
        </p:nvSpPr>
        <p:spPr bwMode="auto">
          <a:xfrm>
            <a:off x="-6349" y="4169363"/>
            <a:ext cx="3429000" cy="1569660"/>
          </a:xfrm>
          <a:prstGeom prst="rect">
            <a:avLst/>
          </a:prstGeom>
          <a:solidFill>
            <a:srgbClr val="FFC0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Parallel </a:t>
            </a:r>
            <a:r>
              <a:rPr lang="en-US" sz="1600" dirty="0" smtClean="0"/>
              <a:t>Algorithms</a:t>
            </a:r>
          </a:p>
          <a:p>
            <a:pPr algn="ctr"/>
            <a:endParaRPr lang="en-US" sz="1600" dirty="0"/>
          </a:p>
          <a:p>
            <a:pPr algn="ctr"/>
            <a:endParaRPr lang="en-US" sz="1600" dirty="0"/>
          </a:p>
          <a:p>
            <a:pPr algn="ctr"/>
            <a:endParaRPr lang="en-US" sz="1600" dirty="0"/>
          </a:p>
          <a:p>
            <a:pPr algn="ctr"/>
            <a:r>
              <a:rPr lang="en-US" sz="1600" dirty="0"/>
              <a:t/>
            </a:r>
            <a:br>
              <a:rPr lang="en-US" sz="1600" dirty="0"/>
            </a:br>
            <a:endParaRPr lang="en-US" sz="1600" dirty="0"/>
          </a:p>
        </p:txBody>
      </p:sp>
      <p:sp>
        <p:nvSpPr>
          <p:cNvPr id="21" name="TextBox 4"/>
          <p:cNvSpPr txBox="1">
            <a:spLocks noChangeArrowheads="1"/>
          </p:cNvSpPr>
          <p:nvPr/>
        </p:nvSpPr>
        <p:spPr bwMode="auto">
          <a:xfrm>
            <a:off x="0" y="4519613"/>
            <a:ext cx="3200400" cy="1077218"/>
          </a:xfrm>
          <a:prstGeom prst="rect">
            <a:avLst/>
          </a:prstGeom>
          <a:solidFill>
            <a:srgbClr val="00B0F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CUDA</a:t>
            </a:r>
          </a:p>
          <a:p>
            <a:pPr algn="ctr"/>
            <a:endParaRPr lang="en-US" sz="2400" dirty="0"/>
          </a:p>
          <a:p>
            <a:pPr algn="ctr"/>
            <a:endParaRPr lang="en-US" sz="2400" dirty="0"/>
          </a:p>
        </p:txBody>
      </p:sp>
      <p:sp>
        <p:nvSpPr>
          <p:cNvPr id="22" name="TextBox 10"/>
          <p:cNvSpPr txBox="1">
            <a:spLocks noChangeArrowheads="1"/>
          </p:cNvSpPr>
          <p:nvPr/>
        </p:nvSpPr>
        <p:spPr bwMode="auto">
          <a:xfrm>
            <a:off x="3422650" y="5029200"/>
            <a:ext cx="4959350" cy="584200"/>
          </a:xfrm>
          <a:prstGeom prst="rect">
            <a:avLst/>
          </a:prstGeom>
          <a:solidFill>
            <a:srgbClr val="FF330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Graphics Pipeline</a:t>
            </a:r>
          </a:p>
          <a:p>
            <a:pPr algn="ctr"/>
            <a:endParaRPr lang="en-US" sz="1600" dirty="0"/>
          </a:p>
        </p:txBody>
      </p:sp>
      <p:sp>
        <p:nvSpPr>
          <p:cNvPr id="23" name="TextBox 3"/>
          <p:cNvSpPr txBox="1">
            <a:spLocks noChangeArrowheads="1"/>
          </p:cNvSpPr>
          <p:nvPr/>
        </p:nvSpPr>
        <p:spPr bwMode="auto">
          <a:xfrm>
            <a:off x="0" y="5557838"/>
            <a:ext cx="9144000" cy="338554"/>
          </a:xfrm>
          <a:prstGeom prst="rect">
            <a:avLst/>
          </a:prstGeom>
          <a:solidFill>
            <a:srgbClr val="92D050"/>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dirty="0"/>
              <a:t>GPU Architecture</a:t>
            </a:r>
          </a:p>
        </p:txBody>
      </p:sp>
      <p:sp>
        <p:nvSpPr>
          <p:cNvPr id="27659" name="TextBox 11"/>
          <p:cNvSpPr txBox="1">
            <a:spLocks noChangeArrowheads="1"/>
          </p:cNvSpPr>
          <p:nvPr/>
        </p:nvSpPr>
        <p:spPr bwMode="auto">
          <a:xfrm>
            <a:off x="1" y="2233613"/>
            <a:ext cx="9144000" cy="3786187"/>
          </a:xfrm>
          <a:prstGeom prst="rect">
            <a:avLst/>
          </a:prstGeom>
          <a:solidFill>
            <a:srgbClr val="FFFF00">
              <a:alpha val="30196"/>
            </a:srgbClr>
          </a:solidFill>
          <a:ln w="952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3"/>
              </a:rPr>
              <a:t>http://www.seas.upenn.edu/~pcozzi/</a:t>
            </a:r>
            <a:endParaRPr lang="en-US" sz="1200" dirty="0"/>
          </a:p>
        </p:txBody>
      </p:sp>
      <p:pic>
        <p:nvPicPr>
          <p:cNvPr id="5128" name="Picture 6" descr="http://www.wikicollegiate.org/images/1/1c/Penn_Cr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836" y="6172200"/>
            <a:ext cx="539164" cy="609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6966" y="6221502"/>
            <a:ext cx="594683" cy="417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25" y="6212738"/>
            <a:ext cx="681162" cy="451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675" y="6189730"/>
            <a:ext cx="456955" cy="5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818" y="6223694"/>
            <a:ext cx="1040960" cy="408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7" name="Group 46"/>
          <p:cNvGrpSpPr/>
          <p:nvPr/>
        </p:nvGrpSpPr>
        <p:grpSpPr>
          <a:xfrm>
            <a:off x="1227731" y="1878219"/>
            <a:ext cx="2320892" cy="1207370"/>
            <a:chOff x="1227731" y="1673424"/>
            <a:chExt cx="2320892" cy="1207370"/>
          </a:xfrm>
        </p:grpSpPr>
        <p:sp>
          <p:nvSpPr>
            <p:cNvPr id="48" name="Rounded Rectangle 47"/>
            <p:cNvSpPr/>
            <p:nvPr/>
          </p:nvSpPr>
          <p:spPr>
            <a:xfrm>
              <a:off x="1227731" y="1673424"/>
              <a:ext cx="2320892" cy="1207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https://github.com/AnalyticalGraphicsInc/cesium/wiki/logos/Cesium_Logo_Color_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7731" y="1676400"/>
              <a:ext cx="2320892" cy="5855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www.agi.com/downloads/media-center/logos/AGILogo1_noTa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0097" y="2286000"/>
              <a:ext cx="1196160" cy="479826"/>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1638613" y="1535533"/>
            <a:ext cx="1499128" cy="307777"/>
          </a:xfrm>
          <a:prstGeom prst="rect">
            <a:avLst/>
          </a:prstGeom>
          <a:noFill/>
        </p:spPr>
        <p:txBody>
          <a:bodyPr wrap="none" rtlCol="0">
            <a:spAutoFit/>
          </a:bodyPr>
          <a:lstStyle/>
          <a:p>
            <a:r>
              <a:rPr lang="en-US" sz="1400" b="1" dirty="0" smtClean="0"/>
              <a:t>Started Cesium</a:t>
            </a:r>
            <a:endParaRPr lang="en-US" sz="1400" b="1" dirty="0"/>
          </a:p>
        </p:txBody>
      </p:sp>
      <p:grpSp>
        <p:nvGrpSpPr>
          <p:cNvPr id="52" name="Group 51"/>
          <p:cNvGrpSpPr/>
          <p:nvPr/>
        </p:nvGrpSpPr>
        <p:grpSpPr>
          <a:xfrm>
            <a:off x="5410200" y="3505200"/>
            <a:ext cx="2705621" cy="1133706"/>
            <a:chOff x="6015355" y="3369193"/>
            <a:chExt cx="2705621" cy="1133706"/>
          </a:xfrm>
        </p:grpSpPr>
        <p:sp>
          <p:nvSpPr>
            <p:cNvPr id="53" name="Rounded Rectangle 52"/>
            <p:cNvSpPr/>
            <p:nvPr/>
          </p:nvSpPr>
          <p:spPr>
            <a:xfrm>
              <a:off x="6015355" y="3694171"/>
              <a:ext cx="2705621" cy="80872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1"/>
            <a:stretch>
              <a:fillRect/>
            </a:stretch>
          </p:blipFill>
          <p:spPr>
            <a:xfrm>
              <a:off x="6490518" y="3807982"/>
              <a:ext cx="2045886" cy="566620"/>
            </a:xfrm>
            <a:prstGeom prst="rect">
              <a:avLst/>
            </a:prstGeom>
          </p:spPr>
        </p:pic>
        <p:sp>
          <p:nvSpPr>
            <p:cNvPr id="55" name="TextBox 54"/>
            <p:cNvSpPr txBox="1"/>
            <p:nvPr/>
          </p:nvSpPr>
          <p:spPr>
            <a:xfrm>
              <a:off x="6311855" y="3369193"/>
              <a:ext cx="2409121" cy="307777"/>
            </a:xfrm>
            <a:prstGeom prst="rect">
              <a:avLst/>
            </a:prstGeom>
            <a:noFill/>
          </p:spPr>
          <p:txBody>
            <a:bodyPr wrap="none" rtlCol="0">
              <a:spAutoFit/>
            </a:bodyPr>
            <a:lstStyle/>
            <a:p>
              <a:pPr algn="r"/>
              <a:r>
                <a:rPr lang="en-US" sz="1400" b="1" dirty="0" smtClean="0"/>
                <a:t>Teach Computer Graphics</a:t>
              </a:r>
              <a:endParaRPr lang="en-US" sz="1400" b="1" dirty="0"/>
            </a:p>
          </p:txBody>
        </p:sp>
      </p:grpSp>
      <p:sp>
        <p:nvSpPr>
          <p:cNvPr id="56" name="TextBox 55"/>
          <p:cNvSpPr txBox="1"/>
          <p:nvPr/>
        </p:nvSpPr>
        <p:spPr>
          <a:xfrm>
            <a:off x="4872255" y="1506470"/>
            <a:ext cx="3786486" cy="307777"/>
          </a:xfrm>
          <a:prstGeom prst="rect">
            <a:avLst/>
          </a:prstGeom>
          <a:noFill/>
        </p:spPr>
        <p:txBody>
          <a:bodyPr wrap="none" rtlCol="0">
            <a:spAutoFit/>
          </a:bodyPr>
          <a:lstStyle/>
          <a:p>
            <a:pPr algn="r"/>
            <a:r>
              <a:rPr lang="en-US" sz="1400" b="1" dirty="0" smtClean="0"/>
              <a:t>Books on Virtual Globes, WebGL, OpenGL</a:t>
            </a:r>
            <a:endParaRPr lang="en-US" sz="1400" b="1" dirty="0"/>
          </a:p>
        </p:txBody>
      </p:sp>
      <p:grpSp>
        <p:nvGrpSpPr>
          <p:cNvPr id="57" name="Group 56"/>
          <p:cNvGrpSpPr/>
          <p:nvPr/>
        </p:nvGrpSpPr>
        <p:grpSpPr>
          <a:xfrm>
            <a:off x="5089098" y="1843636"/>
            <a:ext cx="3352800" cy="1356764"/>
            <a:chOff x="4724400" y="1638841"/>
            <a:chExt cx="3352800" cy="1356764"/>
          </a:xfrm>
        </p:grpSpPr>
        <p:sp>
          <p:nvSpPr>
            <p:cNvPr id="58" name="Rounded Rectangle 57"/>
            <p:cNvSpPr/>
            <p:nvPr/>
          </p:nvSpPr>
          <p:spPr>
            <a:xfrm>
              <a:off x="4724400" y="1638841"/>
              <a:ext cx="3352800" cy="13567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000114" y="1777881"/>
              <a:ext cx="2801373" cy="1078685"/>
              <a:chOff x="5407716" y="1699628"/>
              <a:chExt cx="2801373" cy="1078685"/>
            </a:xfrm>
          </p:grpSpPr>
          <p:pic>
            <p:nvPicPr>
              <p:cNvPr id="60" name="Picture 14" descr="http://ecx.images-amazon.com/images/I/51FPoi7JfuL._SX402_BO1,204,203,200_.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17919" y="1699628"/>
                <a:ext cx="871577" cy="107868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http://ecx.images-amazon.com/images/I/51MDC4iDIiL._SX363_BO1,204,203,200_.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21650" y="1701786"/>
                <a:ext cx="787439" cy="107652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8" descr="http://ecx.images-amazon.com/images/I/51nfkKktI2L._SX405_BO1,204,203,200_.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07716" y="1699629"/>
                <a:ext cx="878049" cy="1078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4" name="TextBox 63"/>
          <p:cNvSpPr txBox="1"/>
          <p:nvPr/>
        </p:nvSpPr>
        <p:spPr>
          <a:xfrm>
            <a:off x="4767996" y="4876487"/>
            <a:ext cx="3995004" cy="307777"/>
          </a:xfrm>
          <a:prstGeom prst="rect">
            <a:avLst/>
          </a:prstGeom>
          <a:noFill/>
        </p:spPr>
        <p:txBody>
          <a:bodyPr wrap="none" rtlCol="0">
            <a:spAutoFit/>
          </a:bodyPr>
          <a:lstStyle/>
          <a:p>
            <a:pPr algn="r"/>
            <a:r>
              <a:rPr lang="en-US" sz="1400" b="1" dirty="0" smtClean="0"/>
              <a:t>Open-Source Geospatial Community Service</a:t>
            </a:r>
            <a:endParaRPr lang="en-US" sz="1400" b="1" dirty="0"/>
          </a:p>
        </p:txBody>
      </p:sp>
      <p:grpSp>
        <p:nvGrpSpPr>
          <p:cNvPr id="65" name="Group 64"/>
          <p:cNvGrpSpPr/>
          <p:nvPr/>
        </p:nvGrpSpPr>
        <p:grpSpPr>
          <a:xfrm>
            <a:off x="5012899" y="5167112"/>
            <a:ext cx="3505199" cy="612587"/>
            <a:chOff x="5257800" y="4944525"/>
            <a:chExt cx="3505199" cy="612587"/>
          </a:xfrm>
        </p:grpSpPr>
        <p:sp>
          <p:nvSpPr>
            <p:cNvPr id="66" name="Rounded Rectangle 65"/>
            <p:cNvSpPr/>
            <p:nvPr/>
          </p:nvSpPr>
          <p:spPr>
            <a:xfrm>
              <a:off x="5257800" y="4944525"/>
              <a:ext cx="3505199" cy="6125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15"/>
            <a:stretch>
              <a:fillRect/>
            </a:stretch>
          </p:blipFill>
          <p:spPr>
            <a:xfrm>
              <a:off x="5334000" y="5072866"/>
              <a:ext cx="1647233" cy="406963"/>
            </a:xfrm>
            <a:prstGeom prst="rect">
              <a:avLst/>
            </a:prstGeom>
          </p:spPr>
        </p:pic>
        <p:pic>
          <p:nvPicPr>
            <p:cNvPr id="68" name="Picture 2" descr="&gt;FedGeoDay"/>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7881" y="5083962"/>
              <a:ext cx="1458919" cy="3847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457200" y="3773906"/>
            <a:ext cx="3861955" cy="2005793"/>
            <a:chOff x="457200" y="3773906"/>
            <a:chExt cx="3861955" cy="2005793"/>
          </a:xfrm>
        </p:grpSpPr>
        <p:sp>
          <p:nvSpPr>
            <p:cNvPr id="70" name="TextBox 69"/>
            <p:cNvSpPr txBox="1"/>
            <p:nvPr/>
          </p:nvSpPr>
          <p:spPr>
            <a:xfrm>
              <a:off x="457200" y="3773906"/>
              <a:ext cx="3861955" cy="307777"/>
            </a:xfrm>
            <a:prstGeom prst="rect">
              <a:avLst/>
            </a:prstGeom>
            <a:noFill/>
          </p:spPr>
          <p:txBody>
            <a:bodyPr wrap="none" rtlCol="0">
              <a:spAutoFit/>
            </a:bodyPr>
            <a:lstStyle/>
            <a:p>
              <a:r>
                <a:rPr lang="en-US" sz="1400" b="1" dirty="0" smtClean="0"/>
                <a:t>Contribute to Open Standards and Formats</a:t>
              </a:r>
              <a:endParaRPr lang="en-US" sz="1400" b="1" dirty="0"/>
            </a:p>
          </p:txBody>
        </p:sp>
        <p:sp>
          <p:nvSpPr>
            <p:cNvPr id="71" name="Rounded Rectangle 70"/>
            <p:cNvSpPr/>
            <p:nvPr/>
          </p:nvSpPr>
          <p:spPr>
            <a:xfrm>
              <a:off x="510714" y="4051203"/>
              <a:ext cx="3743502" cy="17284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6" descr="https://github.com/KhronosGroup/glTF/raw/master/specification/figures/gltf.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71800" y="4947460"/>
              <a:ext cx="1335931" cy="66796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50083" y="4172369"/>
              <a:ext cx="2540917" cy="604981"/>
            </a:xfrm>
            <a:prstGeom prst="rect">
              <a:avLst/>
            </a:prstGeom>
          </p:spPr>
        </p:pic>
        <p:pic>
          <p:nvPicPr>
            <p:cNvPr id="74" name="Picture 2" descr="https://github.com/AnalyticalGraphicsInc/3d-tiles/raw/master/figures/Cesium3DTiles.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81308" y="4974795"/>
              <a:ext cx="2292699" cy="6132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20"/>
            <a:stretch>
              <a:fillRect/>
            </a:stretch>
          </p:blipFill>
          <p:spPr>
            <a:xfrm>
              <a:off x="609600" y="4126362"/>
              <a:ext cx="696995" cy="696995"/>
            </a:xfrm>
            <a:prstGeom prst="rect">
              <a:avLst/>
            </a:prstGeom>
          </p:spPr>
        </p:pic>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5046"/>
          </a:xfrm>
        </p:spPr>
        <p:txBody>
          <a:bodyPr/>
          <a:lstStyle/>
          <a:p>
            <a:r>
              <a:rPr lang="en-US" sz="2800" dirty="0" smtClean="0"/>
              <a:t>Past CIS 565 Guest Speakers</a:t>
            </a:r>
            <a:endParaRPr lang="en-US" sz="2800" dirty="0"/>
          </a:p>
        </p:txBody>
      </p:sp>
      <p:sp>
        <p:nvSpPr>
          <p:cNvPr id="15" name="Rectangle 14"/>
          <p:cNvSpPr/>
          <p:nvPr/>
        </p:nvSpPr>
        <p:spPr>
          <a:xfrm>
            <a:off x="8878841" y="11391846"/>
            <a:ext cx="2274982" cy="369332"/>
          </a:xfrm>
          <a:prstGeom prst="rect">
            <a:avLst/>
          </a:prstGeom>
        </p:spPr>
        <p:txBody>
          <a:bodyPr wrap="none">
            <a:spAutoFit/>
          </a:bodyPr>
          <a:lstStyle/>
          <a:p>
            <a:r>
              <a:rPr lang="en-US" smtClean="0"/>
              <a:t>Nicholas Brancaccio</a:t>
            </a:r>
            <a:endParaRPr lang="en-US" dirty="0"/>
          </a:p>
        </p:txBody>
      </p:sp>
      <p:grpSp>
        <p:nvGrpSpPr>
          <p:cNvPr id="7185" name="Group 7184"/>
          <p:cNvGrpSpPr/>
          <p:nvPr/>
        </p:nvGrpSpPr>
        <p:grpSpPr>
          <a:xfrm>
            <a:off x="702951" y="1371600"/>
            <a:ext cx="7738098" cy="1669636"/>
            <a:chOff x="321818" y="1196394"/>
            <a:chExt cx="7738098" cy="1669636"/>
          </a:xfrm>
        </p:grpSpPr>
        <p:grpSp>
          <p:nvGrpSpPr>
            <p:cNvPr id="20" name="Group 19"/>
            <p:cNvGrpSpPr/>
            <p:nvPr/>
          </p:nvGrpSpPr>
          <p:grpSpPr>
            <a:xfrm>
              <a:off x="4239141" y="1215313"/>
              <a:ext cx="1167999" cy="1650717"/>
              <a:chOff x="4320569" y="1215313"/>
              <a:chExt cx="1167999" cy="1650717"/>
            </a:xfrm>
          </p:grpSpPr>
          <p:pic>
            <p:nvPicPr>
              <p:cNvPr id="7170" name="Picture 2" descr="http://webglinsights.github.io/contributors/TarekSher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569" y="1215313"/>
                <a:ext cx="1167999" cy="1213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45148" y="2450532"/>
                <a:ext cx="918841" cy="415498"/>
              </a:xfrm>
              <a:prstGeom prst="rect">
                <a:avLst/>
              </a:prstGeom>
            </p:spPr>
            <p:txBody>
              <a:bodyPr wrap="none">
                <a:spAutoFit/>
              </a:bodyPr>
              <a:lstStyle/>
              <a:p>
                <a:pPr algn="ctr"/>
                <a:r>
                  <a:rPr lang="en-US" sz="1050" dirty="0"/>
                  <a:t>Tarek </a:t>
                </a:r>
                <a:r>
                  <a:rPr lang="en-US" sz="1050" dirty="0" smtClean="0"/>
                  <a:t>Sherif</a:t>
                </a:r>
              </a:p>
              <a:p>
                <a:pPr algn="ctr"/>
                <a:r>
                  <a:rPr lang="en-US" sz="1050" dirty="0"/>
                  <a:t>BioDigital</a:t>
                </a:r>
              </a:p>
            </p:txBody>
          </p:sp>
        </p:grpSp>
        <p:grpSp>
          <p:nvGrpSpPr>
            <p:cNvPr id="19" name="Group 18"/>
            <p:cNvGrpSpPr/>
            <p:nvPr/>
          </p:nvGrpSpPr>
          <p:grpSpPr>
            <a:xfrm>
              <a:off x="2745239" y="1215313"/>
              <a:ext cx="1475084" cy="1650717"/>
              <a:chOff x="2874881" y="1215313"/>
              <a:chExt cx="1475084" cy="1650717"/>
            </a:xfrm>
          </p:grpSpPr>
          <p:pic>
            <p:nvPicPr>
              <p:cNvPr id="7172" name="Picture 4" descr="Dave Kotf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611" y="1215313"/>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74881" y="2450532"/>
                <a:ext cx="1475084" cy="415498"/>
              </a:xfrm>
              <a:prstGeom prst="rect">
                <a:avLst/>
              </a:prstGeom>
            </p:spPr>
            <p:txBody>
              <a:bodyPr wrap="none">
                <a:spAutoFit/>
              </a:bodyPr>
              <a:lstStyle/>
              <a:p>
                <a:pPr algn="ctr"/>
                <a:r>
                  <a:rPr lang="en-US" sz="1050" dirty="0"/>
                  <a:t>Dave </a:t>
                </a:r>
                <a:r>
                  <a:rPr lang="en-US" sz="1050" dirty="0" smtClean="0"/>
                  <a:t>Kotfis</a:t>
                </a:r>
              </a:p>
              <a:p>
                <a:pPr algn="ctr"/>
                <a:r>
                  <a:rPr lang="en-US" sz="1050" dirty="0"/>
                  <a:t>Bossa Nova Robotics</a:t>
                </a:r>
              </a:p>
            </p:txBody>
          </p:sp>
        </p:grpSp>
        <p:grpSp>
          <p:nvGrpSpPr>
            <p:cNvPr id="17" name="Group 16"/>
            <p:cNvGrpSpPr/>
            <p:nvPr/>
          </p:nvGrpSpPr>
          <p:grpSpPr>
            <a:xfrm>
              <a:off x="321818" y="1219867"/>
              <a:ext cx="1219200" cy="1646163"/>
              <a:chOff x="321818" y="1219867"/>
              <a:chExt cx="1219200" cy="1646163"/>
            </a:xfrm>
          </p:grpSpPr>
          <p:pic>
            <p:nvPicPr>
              <p:cNvPr id="7176" name="Picture 8" descr="http://webglinsights.github.io/contributors/shannonwood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18" y="121986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9750" y="2450532"/>
                <a:ext cx="1183337" cy="415498"/>
              </a:xfrm>
              <a:prstGeom prst="rect">
                <a:avLst/>
              </a:prstGeom>
            </p:spPr>
            <p:txBody>
              <a:bodyPr wrap="none">
                <a:spAutoFit/>
              </a:bodyPr>
              <a:lstStyle/>
              <a:p>
                <a:pPr algn="ctr"/>
                <a:r>
                  <a:rPr lang="en-US" sz="1050" dirty="0"/>
                  <a:t>Shannon </a:t>
                </a:r>
                <a:r>
                  <a:rPr lang="en-US" sz="1050" dirty="0" smtClean="0"/>
                  <a:t>Woods</a:t>
                </a:r>
              </a:p>
              <a:p>
                <a:pPr algn="ctr"/>
                <a:r>
                  <a:rPr lang="en-US" sz="1050" dirty="0" smtClean="0"/>
                  <a:t>Google</a:t>
                </a:r>
                <a:endParaRPr lang="en-US" sz="1050" dirty="0"/>
              </a:p>
            </p:txBody>
          </p:sp>
        </p:grpSp>
        <p:grpSp>
          <p:nvGrpSpPr>
            <p:cNvPr id="18" name="Group 17"/>
            <p:cNvGrpSpPr/>
            <p:nvPr/>
          </p:nvGrpSpPr>
          <p:grpSpPr>
            <a:xfrm>
              <a:off x="1559836" y="1219867"/>
              <a:ext cx="1166585" cy="1646163"/>
              <a:chOff x="1693406" y="1219867"/>
              <a:chExt cx="1166585" cy="1646163"/>
            </a:xfrm>
          </p:grpSpPr>
          <p:pic>
            <p:nvPicPr>
              <p:cNvPr id="7174" name="Picture 6" descr="Tim Kaldewey pho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406" y="1219867"/>
                <a:ext cx="1166585" cy="12136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57165" y="2450532"/>
                <a:ext cx="1039067" cy="415498"/>
              </a:xfrm>
              <a:prstGeom prst="rect">
                <a:avLst/>
              </a:prstGeom>
            </p:spPr>
            <p:txBody>
              <a:bodyPr wrap="none">
                <a:spAutoFit/>
              </a:bodyPr>
              <a:lstStyle/>
              <a:p>
                <a:pPr algn="ctr"/>
                <a:r>
                  <a:rPr lang="en-US" sz="1050" dirty="0"/>
                  <a:t>Tim </a:t>
                </a:r>
                <a:r>
                  <a:rPr lang="en-US" sz="1050" dirty="0" smtClean="0"/>
                  <a:t>Kaldewey</a:t>
                </a:r>
              </a:p>
              <a:p>
                <a:pPr algn="ctr"/>
                <a:r>
                  <a:rPr lang="en-US" sz="1050" dirty="0" smtClean="0"/>
                  <a:t>IBM Research</a:t>
                </a:r>
                <a:endParaRPr lang="en-US" sz="1050" dirty="0"/>
              </a:p>
            </p:txBody>
          </p:sp>
        </p:grpSp>
        <p:grpSp>
          <p:nvGrpSpPr>
            <p:cNvPr id="23" name="Group 22"/>
            <p:cNvGrpSpPr/>
            <p:nvPr/>
          </p:nvGrpSpPr>
          <p:grpSpPr>
            <a:xfrm>
              <a:off x="6854138" y="1200864"/>
              <a:ext cx="1205778" cy="1665166"/>
              <a:chOff x="6854138" y="1200864"/>
              <a:chExt cx="1205778" cy="1665166"/>
            </a:xfrm>
          </p:grpSpPr>
          <p:pic>
            <p:nvPicPr>
              <p:cNvPr id="7182" name="Picture 14" descr="http://www.cs.drexel.edu/~david/Images/David_Breen_0809_smal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9988" y="1200864"/>
                <a:ext cx="974079" cy="123451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6854138" y="2450532"/>
                <a:ext cx="1205778" cy="415498"/>
              </a:xfrm>
              <a:prstGeom prst="rect">
                <a:avLst/>
              </a:prstGeom>
            </p:spPr>
            <p:txBody>
              <a:bodyPr wrap="none">
                <a:spAutoFit/>
              </a:bodyPr>
              <a:lstStyle/>
              <a:p>
                <a:pPr algn="ctr"/>
                <a:r>
                  <a:rPr lang="en-US" sz="1050" dirty="0" smtClean="0"/>
                  <a:t>David Breen</a:t>
                </a:r>
              </a:p>
              <a:p>
                <a:pPr algn="ctr"/>
                <a:r>
                  <a:rPr lang="en-US" sz="1050" dirty="0"/>
                  <a:t>Drexel University</a:t>
                </a:r>
              </a:p>
            </p:txBody>
          </p:sp>
        </p:grpSp>
        <p:grpSp>
          <p:nvGrpSpPr>
            <p:cNvPr id="21" name="Group 20"/>
            <p:cNvGrpSpPr/>
            <p:nvPr/>
          </p:nvGrpSpPr>
          <p:grpSpPr>
            <a:xfrm>
              <a:off x="5425958" y="1196394"/>
              <a:ext cx="1409360" cy="1669636"/>
              <a:chOff x="5522115" y="1196394"/>
              <a:chExt cx="1409360" cy="1669636"/>
            </a:xfrm>
          </p:grpSpPr>
          <p:pic>
            <p:nvPicPr>
              <p:cNvPr id="7184" name="Picture 16" descr="http://webglinsights.github.io/contributors/NicholasBrancacci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195" y="119639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522115" y="2450532"/>
                <a:ext cx="1409360" cy="415498"/>
              </a:xfrm>
              <a:prstGeom prst="rect">
                <a:avLst/>
              </a:prstGeom>
            </p:spPr>
            <p:txBody>
              <a:bodyPr wrap="none">
                <a:spAutoFit/>
              </a:bodyPr>
              <a:lstStyle/>
              <a:p>
                <a:pPr algn="ctr"/>
                <a:r>
                  <a:rPr lang="en-US" sz="1050" dirty="0"/>
                  <a:t>Nicholas </a:t>
                </a:r>
                <a:r>
                  <a:rPr lang="en-US" sz="1050" dirty="0" smtClean="0"/>
                  <a:t>Brancaccio</a:t>
                </a:r>
              </a:p>
              <a:p>
                <a:pPr algn="ctr"/>
                <a:r>
                  <a:rPr lang="en-US" sz="1050" dirty="0" smtClean="0"/>
                  <a:t>Floored</a:t>
                </a:r>
                <a:endParaRPr lang="en-US" sz="1050" dirty="0"/>
              </a:p>
            </p:txBody>
          </p:sp>
        </p:grpSp>
      </p:grpSp>
      <p:pic>
        <p:nvPicPr>
          <p:cNvPr id="32" name="Picture 31"/>
          <p:cNvPicPr>
            <a:picLocks noChangeAspect="1"/>
          </p:cNvPicPr>
          <p:nvPr/>
        </p:nvPicPr>
        <p:blipFill>
          <a:blip r:embed="rId9"/>
          <a:stretch>
            <a:fillRect/>
          </a:stretch>
        </p:blipFill>
        <p:spPr>
          <a:xfrm>
            <a:off x="7067922" y="476413"/>
            <a:ext cx="2045886" cy="566620"/>
          </a:xfrm>
          <a:prstGeom prst="rect">
            <a:avLst/>
          </a:prstGeom>
        </p:spPr>
      </p:pic>
      <p:grpSp>
        <p:nvGrpSpPr>
          <p:cNvPr id="7181" name="Group 7180"/>
          <p:cNvGrpSpPr/>
          <p:nvPr/>
        </p:nvGrpSpPr>
        <p:grpSpPr>
          <a:xfrm>
            <a:off x="652397" y="5091986"/>
            <a:ext cx="7839206" cy="1676061"/>
            <a:chOff x="491530" y="4916780"/>
            <a:chExt cx="7839206" cy="1676061"/>
          </a:xfrm>
        </p:grpSpPr>
        <p:grpSp>
          <p:nvGrpSpPr>
            <p:cNvPr id="7171" name="Group 7170"/>
            <p:cNvGrpSpPr/>
            <p:nvPr/>
          </p:nvGrpSpPr>
          <p:grpSpPr>
            <a:xfrm>
              <a:off x="1921639" y="4916780"/>
              <a:ext cx="1227885" cy="1676061"/>
              <a:chOff x="2007290" y="4916780"/>
              <a:chExt cx="1227885" cy="1676061"/>
            </a:xfrm>
          </p:grpSpPr>
          <p:pic>
            <p:nvPicPr>
              <p:cNvPr id="7188" name="Picture 20" descr="Eric Hain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7290" y="4916780"/>
                <a:ext cx="1227885" cy="122788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183452" y="6177343"/>
                <a:ext cx="875561" cy="415498"/>
              </a:xfrm>
              <a:prstGeom prst="rect">
                <a:avLst/>
              </a:prstGeom>
            </p:spPr>
            <p:txBody>
              <a:bodyPr wrap="none">
                <a:spAutoFit/>
              </a:bodyPr>
              <a:lstStyle/>
              <a:p>
                <a:pPr algn="ctr"/>
                <a:r>
                  <a:rPr lang="en-US" sz="1050" dirty="0" smtClean="0"/>
                  <a:t>Eric Haines</a:t>
                </a:r>
              </a:p>
              <a:p>
                <a:pPr algn="ctr"/>
                <a:r>
                  <a:rPr lang="en-US" sz="1050" dirty="0" smtClean="0"/>
                  <a:t>Autodesk</a:t>
                </a:r>
                <a:endParaRPr lang="en-US" sz="1050" dirty="0"/>
              </a:p>
            </p:txBody>
          </p:sp>
        </p:grpSp>
        <p:grpSp>
          <p:nvGrpSpPr>
            <p:cNvPr id="7169" name="Group 7168"/>
            <p:cNvGrpSpPr/>
            <p:nvPr/>
          </p:nvGrpSpPr>
          <p:grpSpPr>
            <a:xfrm>
              <a:off x="491530" y="4916780"/>
              <a:ext cx="1293944" cy="1676061"/>
              <a:chOff x="491530" y="4916780"/>
              <a:chExt cx="1293944" cy="1676061"/>
            </a:xfrm>
          </p:grpSpPr>
          <p:pic>
            <p:nvPicPr>
              <p:cNvPr id="7190" name="Picture 22" descr="Image result for Eric Lengy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490" y="4916780"/>
                <a:ext cx="1216025" cy="121602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491530" y="6177343"/>
                <a:ext cx="1293944" cy="415498"/>
              </a:xfrm>
              <a:prstGeom prst="rect">
                <a:avLst/>
              </a:prstGeom>
            </p:spPr>
            <p:txBody>
              <a:bodyPr wrap="none">
                <a:spAutoFit/>
              </a:bodyPr>
              <a:lstStyle/>
              <a:p>
                <a:pPr algn="ctr"/>
                <a:r>
                  <a:rPr lang="en-US" sz="1050" dirty="0"/>
                  <a:t>Eric </a:t>
                </a:r>
                <a:r>
                  <a:rPr lang="en-US" sz="1050" dirty="0" smtClean="0"/>
                  <a:t>Lengyel</a:t>
                </a:r>
              </a:p>
              <a:p>
                <a:pPr algn="ctr"/>
                <a:r>
                  <a:rPr lang="en-US" sz="1050" dirty="0"/>
                  <a:t>Terathon </a:t>
                </a:r>
                <a:r>
                  <a:rPr lang="en-US" sz="1050" dirty="0" smtClean="0"/>
                  <a:t>Software</a:t>
                </a:r>
                <a:endParaRPr lang="en-US" sz="1050" dirty="0"/>
              </a:p>
            </p:txBody>
          </p:sp>
        </p:grpSp>
        <p:grpSp>
          <p:nvGrpSpPr>
            <p:cNvPr id="7173" name="Group 7172"/>
            <p:cNvGrpSpPr/>
            <p:nvPr/>
          </p:nvGrpSpPr>
          <p:grpSpPr>
            <a:xfrm>
              <a:off x="3285689" y="4916780"/>
              <a:ext cx="1238580" cy="1676061"/>
              <a:chOff x="3412467" y="4916780"/>
              <a:chExt cx="1238580" cy="1676061"/>
            </a:xfrm>
          </p:grpSpPr>
          <p:pic>
            <p:nvPicPr>
              <p:cNvPr id="7194" name="Picture 26" descr="Graham Seller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2467" y="4916780"/>
                <a:ext cx="1238580" cy="12385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3470546" y="6177343"/>
                <a:ext cx="1122422" cy="415498"/>
              </a:xfrm>
              <a:prstGeom prst="rect">
                <a:avLst/>
              </a:prstGeom>
            </p:spPr>
            <p:txBody>
              <a:bodyPr wrap="none">
                <a:spAutoFit/>
              </a:bodyPr>
              <a:lstStyle/>
              <a:p>
                <a:pPr algn="ctr"/>
                <a:r>
                  <a:rPr lang="en-US" sz="1050" dirty="0" smtClean="0"/>
                  <a:t>Graham Sellers</a:t>
                </a:r>
              </a:p>
              <a:p>
                <a:pPr algn="ctr"/>
                <a:r>
                  <a:rPr lang="en-US" sz="1050" dirty="0" smtClean="0"/>
                  <a:t>AMD</a:t>
                </a:r>
                <a:endParaRPr lang="en-US" sz="1050" dirty="0"/>
              </a:p>
            </p:txBody>
          </p:sp>
        </p:grpSp>
        <p:grpSp>
          <p:nvGrpSpPr>
            <p:cNvPr id="7175" name="Group 7174"/>
            <p:cNvGrpSpPr/>
            <p:nvPr/>
          </p:nvGrpSpPr>
          <p:grpSpPr>
            <a:xfrm>
              <a:off x="4660434" y="4923969"/>
              <a:ext cx="1231391" cy="1668872"/>
              <a:chOff x="4752925" y="4923969"/>
              <a:chExt cx="1231391" cy="1668872"/>
            </a:xfrm>
          </p:grpSpPr>
          <p:sp>
            <p:nvSpPr>
              <p:cNvPr id="38" name="Rectangle 37"/>
              <p:cNvSpPr/>
              <p:nvPr/>
            </p:nvSpPr>
            <p:spPr>
              <a:xfrm>
                <a:off x="4844278" y="6177343"/>
                <a:ext cx="1048684" cy="415498"/>
              </a:xfrm>
              <a:prstGeom prst="rect">
                <a:avLst/>
              </a:prstGeom>
            </p:spPr>
            <p:txBody>
              <a:bodyPr wrap="none">
                <a:spAutoFit/>
              </a:bodyPr>
              <a:lstStyle/>
              <a:p>
                <a:pPr algn="ctr"/>
                <a:r>
                  <a:rPr lang="en-US" sz="1050" dirty="0"/>
                  <a:t>Dave </a:t>
                </a:r>
                <a:r>
                  <a:rPr lang="en-US" sz="1050" dirty="0" smtClean="0"/>
                  <a:t>Shreiner</a:t>
                </a:r>
              </a:p>
              <a:p>
                <a:pPr algn="ctr"/>
                <a:r>
                  <a:rPr lang="en-US" sz="1050" dirty="0" smtClean="0"/>
                  <a:t>Formerly ARM</a:t>
                </a:r>
                <a:endParaRPr lang="en-US" sz="1050" dirty="0"/>
              </a:p>
            </p:txBody>
          </p:sp>
          <p:pic>
            <p:nvPicPr>
              <p:cNvPr id="7196" name="Picture 28" descr="Dave Shrein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52925" y="4923969"/>
                <a:ext cx="1231391" cy="1231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9" name="Group 7178"/>
            <p:cNvGrpSpPr/>
            <p:nvPr/>
          </p:nvGrpSpPr>
          <p:grpSpPr>
            <a:xfrm>
              <a:off x="7233678" y="4936159"/>
              <a:ext cx="1097058" cy="1656682"/>
              <a:chOff x="7233678" y="4936159"/>
              <a:chExt cx="1097058" cy="1656682"/>
            </a:xfrm>
          </p:grpSpPr>
          <p:pic>
            <p:nvPicPr>
              <p:cNvPr id="7198" name="Picture 30" descr="http://www.josephkider.com/images/joekid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3678" y="4936159"/>
                <a:ext cx="1097058" cy="1219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7247445" y="6177343"/>
                <a:ext cx="1069524" cy="415498"/>
              </a:xfrm>
              <a:prstGeom prst="rect">
                <a:avLst/>
              </a:prstGeom>
            </p:spPr>
            <p:txBody>
              <a:bodyPr wrap="none">
                <a:spAutoFit/>
              </a:bodyPr>
              <a:lstStyle/>
              <a:p>
                <a:pPr algn="ctr"/>
                <a:r>
                  <a:rPr lang="en-US" sz="1050" dirty="0"/>
                  <a:t>Joseph </a:t>
                </a:r>
                <a:r>
                  <a:rPr lang="en-US" sz="1050" dirty="0" smtClean="0"/>
                  <a:t>Kider</a:t>
                </a:r>
              </a:p>
              <a:p>
                <a:pPr algn="ctr"/>
                <a:r>
                  <a:rPr lang="en-US" sz="1050" dirty="0" smtClean="0"/>
                  <a:t>Formerly Penn</a:t>
                </a:r>
                <a:endParaRPr lang="en-US" sz="1050" dirty="0"/>
              </a:p>
            </p:txBody>
          </p:sp>
        </p:grpSp>
        <p:grpSp>
          <p:nvGrpSpPr>
            <p:cNvPr id="7177" name="Group 7176"/>
            <p:cNvGrpSpPr/>
            <p:nvPr/>
          </p:nvGrpSpPr>
          <p:grpSpPr>
            <a:xfrm>
              <a:off x="6027990" y="4923968"/>
              <a:ext cx="1069524" cy="1668873"/>
              <a:chOff x="6016643" y="4923968"/>
              <a:chExt cx="1069524" cy="1668873"/>
            </a:xfrm>
          </p:grpSpPr>
          <p:sp>
            <p:nvSpPr>
              <p:cNvPr id="42" name="Rectangle 41"/>
              <p:cNvSpPr/>
              <p:nvPr/>
            </p:nvSpPr>
            <p:spPr>
              <a:xfrm>
                <a:off x="6016643" y="6177343"/>
                <a:ext cx="1069524" cy="415498"/>
              </a:xfrm>
              <a:prstGeom prst="rect">
                <a:avLst/>
              </a:prstGeom>
            </p:spPr>
            <p:txBody>
              <a:bodyPr wrap="none">
                <a:spAutoFit/>
              </a:bodyPr>
              <a:lstStyle/>
              <a:p>
                <a:pPr algn="ctr"/>
                <a:r>
                  <a:rPr lang="en-US" sz="1050" dirty="0"/>
                  <a:t>Milo </a:t>
                </a:r>
                <a:r>
                  <a:rPr lang="en-US" sz="1050" dirty="0" smtClean="0"/>
                  <a:t>Martin</a:t>
                </a:r>
              </a:p>
              <a:p>
                <a:pPr algn="ctr"/>
                <a:r>
                  <a:rPr lang="en-US" sz="1050" dirty="0" smtClean="0"/>
                  <a:t>Formerly Penn</a:t>
                </a:r>
                <a:endParaRPr lang="en-US" sz="1050" dirty="0"/>
              </a:p>
            </p:txBody>
          </p:sp>
          <p:pic>
            <p:nvPicPr>
              <p:cNvPr id="7200" name="Picture 32" descr="Picture of Milo Marti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0567" y="4923968"/>
                <a:ext cx="981677" cy="122709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183" name="Group 7182"/>
          <p:cNvGrpSpPr/>
          <p:nvPr/>
        </p:nvGrpSpPr>
        <p:grpSpPr>
          <a:xfrm>
            <a:off x="398194" y="3240508"/>
            <a:ext cx="8347612" cy="1652206"/>
            <a:chOff x="309407" y="2945879"/>
            <a:chExt cx="8347612" cy="1652206"/>
          </a:xfrm>
        </p:grpSpPr>
        <p:grpSp>
          <p:nvGrpSpPr>
            <p:cNvPr id="29" name="Group 28"/>
            <p:cNvGrpSpPr/>
            <p:nvPr/>
          </p:nvGrpSpPr>
          <p:grpSpPr>
            <a:xfrm>
              <a:off x="4449835" y="2958535"/>
              <a:ext cx="1468672" cy="1639550"/>
              <a:chOff x="4367273" y="2958535"/>
              <a:chExt cx="1468672" cy="1639550"/>
            </a:xfrm>
          </p:grpSpPr>
          <p:pic>
            <p:nvPicPr>
              <p:cNvPr id="7178" name="Picture 10" descr="Shehzan Mohamme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94797" y="2958535"/>
                <a:ext cx="1213625" cy="12136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67273" y="4182587"/>
                <a:ext cx="1468672" cy="415498"/>
              </a:xfrm>
              <a:prstGeom prst="rect">
                <a:avLst/>
              </a:prstGeom>
            </p:spPr>
            <p:txBody>
              <a:bodyPr wrap="none">
                <a:spAutoFit/>
              </a:bodyPr>
              <a:lstStyle/>
              <a:p>
                <a:pPr algn="ctr"/>
                <a:r>
                  <a:rPr lang="en-US" sz="1050" dirty="0"/>
                  <a:t>Shehzan </a:t>
                </a:r>
                <a:r>
                  <a:rPr lang="en-US" sz="1050" dirty="0" smtClean="0"/>
                  <a:t>Mohammed</a:t>
                </a:r>
              </a:p>
              <a:p>
                <a:pPr algn="ctr"/>
                <a:r>
                  <a:rPr lang="en-US" sz="1050" dirty="0" smtClean="0"/>
                  <a:t>ArrayFire</a:t>
                </a:r>
                <a:endParaRPr lang="en-US" sz="1050" dirty="0"/>
              </a:p>
            </p:txBody>
          </p:sp>
        </p:grpSp>
        <p:grpSp>
          <p:nvGrpSpPr>
            <p:cNvPr id="28" name="Group 27"/>
            <p:cNvGrpSpPr/>
            <p:nvPr/>
          </p:nvGrpSpPr>
          <p:grpSpPr>
            <a:xfrm>
              <a:off x="2928144" y="2945879"/>
              <a:ext cx="1507144" cy="1652206"/>
              <a:chOff x="2952343" y="2945879"/>
              <a:chExt cx="1507144" cy="1652206"/>
            </a:xfrm>
          </p:grpSpPr>
          <p:sp>
            <p:nvSpPr>
              <p:cNvPr id="10" name="Rectangle 9"/>
              <p:cNvSpPr/>
              <p:nvPr/>
            </p:nvSpPr>
            <p:spPr>
              <a:xfrm>
                <a:off x="2952343" y="4182587"/>
                <a:ext cx="1507144" cy="415498"/>
              </a:xfrm>
              <a:prstGeom prst="rect">
                <a:avLst/>
              </a:prstGeom>
            </p:spPr>
            <p:txBody>
              <a:bodyPr wrap="none">
                <a:spAutoFit/>
              </a:bodyPr>
              <a:lstStyle/>
              <a:p>
                <a:pPr algn="ctr"/>
                <a:r>
                  <a:rPr lang="en-US" sz="1050" dirty="0"/>
                  <a:t>Liam </a:t>
                </a:r>
                <a:r>
                  <a:rPr lang="en-US" sz="1050" dirty="0" smtClean="0"/>
                  <a:t>Boone</a:t>
                </a:r>
              </a:p>
              <a:p>
                <a:pPr algn="ctr"/>
                <a:r>
                  <a:rPr lang="en-US" sz="1050" dirty="0"/>
                  <a:t>Sandia National </a:t>
                </a:r>
                <a:r>
                  <a:rPr lang="en-US" sz="1050" dirty="0" smtClean="0"/>
                  <a:t>Labs </a:t>
                </a:r>
                <a:endParaRPr lang="en-US" sz="1050" dirty="0"/>
              </a:p>
            </p:txBody>
          </p:sp>
          <p:pic>
            <p:nvPicPr>
              <p:cNvPr id="11" name="Picture 10"/>
              <p:cNvPicPr>
                <a:picLocks noChangeAspect="1"/>
              </p:cNvPicPr>
              <p:nvPr/>
            </p:nvPicPr>
            <p:blipFill>
              <a:blip r:embed="rId17"/>
              <a:stretch>
                <a:fillRect/>
              </a:stretch>
            </p:blipFill>
            <p:spPr>
              <a:xfrm>
                <a:off x="3098441" y="2945879"/>
                <a:ext cx="1214949" cy="1230394"/>
              </a:xfrm>
              <a:prstGeom prst="rect">
                <a:avLst/>
              </a:prstGeom>
            </p:spPr>
          </p:pic>
        </p:grpSp>
        <p:grpSp>
          <p:nvGrpSpPr>
            <p:cNvPr id="24" name="Group 23"/>
            <p:cNvGrpSpPr/>
            <p:nvPr/>
          </p:nvGrpSpPr>
          <p:grpSpPr>
            <a:xfrm>
              <a:off x="309407" y="2952959"/>
              <a:ext cx="1370443" cy="1645126"/>
              <a:chOff x="309407" y="2952959"/>
              <a:chExt cx="1370443" cy="1645126"/>
            </a:xfrm>
          </p:grpSpPr>
          <p:sp>
            <p:nvSpPr>
              <p:cNvPr id="7" name="Rectangle 6"/>
              <p:cNvSpPr/>
              <p:nvPr/>
            </p:nvSpPr>
            <p:spPr>
              <a:xfrm>
                <a:off x="483110" y="4182587"/>
                <a:ext cx="1023037" cy="415498"/>
              </a:xfrm>
              <a:prstGeom prst="rect">
                <a:avLst/>
              </a:prstGeom>
            </p:spPr>
            <p:txBody>
              <a:bodyPr wrap="none">
                <a:spAutoFit/>
              </a:bodyPr>
              <a:lstStyle/>
              <a:p>
                <a:pPr algn="ctr"/>
                <a:r>
                  <a:rPr lang="en-US" sz="1050" dirty="0" smtClean="0"/>
                  <a:t>Sean Lilley</a:t>
                </a:r>
              </a:p>
              <a:p>
                <a:pPr algn="ctr"/>
                <a:r>
                  <a:rPr lang="en-US" sz="1050" dirty="0" smtClean="0"/>
                  <a:t>Formerly PGL</a:t>
                </a:r>
                <a:endParaRPr lang="en-US" sz="1050" dirty="0"/>
              </a:p>
            </p:txBody>
          </p:sp>
          <p:pic>
            <p:nvPicPr>
              <p:cNvPr id="13" name="Picture 12"/>
              <p:cNvPicPr>
                <a:picLocks noChangeAspect="1"/>
              </p:cNvPicPr>
              <p:nvPr/>
            </p:nvPicPr>
            <p:blipFill>
              <a:blip r:embed="rId18"/>
              <a:stretch>
                <a:fillRect/>
              </a:stretch>
            </p:blipFill>
            <p:spPr>
              <a:xfrm>
                <a:off x="309407" y="2952959"/>
                <a:ext cx="1370443" cy="1219913"/>
              </a:xfrm>
              <a:prstGeom prst="rect">
                <a:avLst/>
              </a:prstGeom>
            </p:spPr>
          </p:pic>
        </p:grpSp>
        <p:grpSp>
          <p:nvGrpSpPr>
            <p:cNvPr id="31" name="Group 30"/>
            <p:cNvGrpSpPr/>
            <p:nvPr/>
          </p:nvGrpSpPr>
          <p:grpSpPr>
            <a:xfrm>
              <a:off x="5933054" y="2971209"/>
              <a:ext cx="1219200" cy="1626876"/>
              <a:chOff x="5836822" y="2971209"/>
              <a:chExt cx="1219200" cy="1626876"/>
            </a:xfrm>
          </p:grpSpPr>
          <p:pic>
            <p:nvPicPr>
              <p:cNvPr id="7186" name="Picture 18" descr="http://webglinsights.github.io/contributors/JeffRussel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36822" y="297120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005436" y="4182587"/>
                <a:ext cx="881973" cy="415498"/>
              </a:xfrm>
              <a:prstGeom prst="rect">
                <a:avLst/>
              </a:prstGeom>
            </p:spPr>
            <p:txBody>
              <a:bodyPr wrap="none">
                <a:spAutoFit/>
              </a:bodyPr>
              <a:lstStyle/>
              <a:p>
                <a:pPr algn="ctr"/>
                <a:r>
                  <a:rPr lang="en-US" sz="1050" dirty="0" smtClean="0"/>
                  <a:t>Jeff Russell</a:t>
                </a:r>
              </a:p>
              <a:p>
                <a:pPr algn="ctr"/>
                <a:r>
                  <a:rPr lang="en-US" sz="1050" dirty="0"/>
                  <a:t>Marmoset</a:t>
                </a:r>
              </a:p>
            </p:txBody>
          </p:sp>
        </p:grpSp>
        <p:grpSp>
          <p:nvGrpSpPr>
            <p:cNvPr id="7168" name="Group 7167"/>
            <p:cNvGrpSpPr/>
            <p:nvPr/>
          </p:nvGrpSpPr>
          <p:grpSpPr>
            <a:xfrm>
              <a:off x="7166803" y="2971209"/>
              <a:ext cx="1490216" cy="1626876"/>
              <a:chOff x="7166803" y="2971209"/>
              <a:chExt cx="1490216" cy="1626876"/>
            </a:xfrm>
          </p:grpSpPr>
          <p:pic>
            <p:nvPicPr>
              <p:cNvPr id="7192" name="Picture 24" descr="Image result for kevin ring cesiu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6803" y="2971209"/>
                <a:ext cx="1490216" cy="122148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7419629" y="4182587"/>
                <a:ext cx="984565" cy="415498"/>
              </a:xfrm>
              <a:prstGeom prst="rect">
                <a:avLst/>
              </a:prstGeom>
            </p:spPr>
            <p:txBody>
              <a:bodyPr wrap="none">
                <a:spAutoFit/>
              </a:bodyPr>
              <a:lstStyle/>
              <a:p>
                <a:pPr algn="ctr"/>
                <a:r>
                  <a:rPr lang="en-US" sz="1050" dirty="0" smtClean="0"/>
                  <a:t>Kevin Ring</a:t>
                </a:r>
              </a:p>
              <a:p>
                <a:pPr algn="ctr"/>
                <a:r>
                  <a:rPr lang="en-US" sz="1050" dirty="0" smtClean="0"/>
                  <a:t>Formerly AGI</a:t>
                </a:r>
                <a:endParaRPr lang="en-US" sz="1050" dirty="0"/>
              </a:p>
            </p:txBody>
          </p:sp>
        </p:grpSp>
        <p:grpSp>
          <p:nvGrpSpPr>
            <p:cNvPr id="25" name="Group 24"/>
            <p:cNvGrpSpPr/>
            <p:nvPr/>
          </p:nvGrpSpPr>
          <p:grpSpPr>
            <a:xfrm>
              <a:off x="1694397" y="2963868"/>
              <a:ext cx="1219200" cy="1634217"/>
              <a:chOff x="1777059" y="2963868"/>
              <a:chExt cx="1219200" cy="1634217"/>
            </a:xfrm>
          </p:grpSpPr>
          <p:pic>
            <p:nvPicPr>
              <p:cNvPr id="7180" name="Picture 12" descr="http://webglinsights.github.io/contributors/KennethRussell.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77059" y="296386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1933651" y="4182587"/>
                <a:ext cx="906017" cy="415498"/>
              </a:xfrm>
              <a:prstGeom prst="rect">
                <a:avLst/>
              </a:prstGeom>
            </p:spPr>
            <p:txBody>
              <a:bodyPr wrap="none">
                <a:spAutoFit/>
              </a:bodyPr>
              <a:lstStyle/>
              <a:p>
                <a:pPr algn="ctr"/>
                <a:r>
                  <a:rPr lang="en-US" sz="1050" dirty="0" smtClean="0"/>
                  <a:t>Ken Russell</a:t>
                </a:r>
              </a:p>
              <a:p>
                <a:pPr algn="ctr"/>
                <a:r>
                  <a:rPr lang="en-US" sz="1050" dirty="0" smtClean="0"/>
                  <a:t>Google</a:t>
                </a:r>
                <a:endParaRPr lang="en-US" sz="1050" dirty="0"/>
              </a:p>
            </p:txBody>
          </p:sp>
        </p:grpSp>
      </p:grpSp>
    </p:spTree>
    <p:extLst>
      <p:ext uri="{BB962C8B-B14F-4D97-AF65-F5344CB8AC3E}">
        <p14:creationId xmlns:p14="http://schemas.microsoft.com/office/powerpoint/2010/main" val="4076635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2016 Guest </a:t>
            </a:r>
            <a:r>
              <a:rPr lang="en-US" dirty="0" smtClean="0"/>
              <a:t>Lectures</a:t>
            </a:r>
            <a:endParaRPr lang="en-US" dirty="0"/>
          </a:p>
        </p:txBody>
      </p:sp>
      <p:sp>
        <p:nvSpPr>
          <p:cNvPr id="3" name="Content Placeholder 2"/>
          <p:cNvSpPr>
            <a:spLocks noGrp="1"/>
          </p:cNvSpPr>
          <p:nvPr>
            <p:ph idx="1"/>
          </p:nvPr>
        </p:nvSpPr>
        <p:spPr/>
        <p:txBody>
          <a:bodyPr/>
          <a:lstStyle/>
          <a:p>
            <a:r>
              <a:rPr lang="en-US" dirty="0" smtClean="0"/>
              <a:t>Tentative</a:t>
            </a:r>
            <a:endParaRPr lang="en-US" dirty="0"/>
          </a:p>
        </p:txBody>
      </p:sp>
      <p:grpSp>
        <p:nvGrpSpPr>
          <p:cNvPr id="9" name="Group 8"/>
          <p:cNvGrpSpPr/>
          <p:nvPr/>
        </p:nvGrpSpPr>
        <p:grpSpPr>
          <a:xfrm>
            <a:off x="1790700" y="2917859"/>
            <a:ext cx="5562600" cy="1386079"/>
            <a:chOff x="533400" y="2917859"/>
            <a:chExt cx="5562600" cy="1386079"/>
          </a:xfrm>
        </p:grpSpPr>
        <p:pic>
          <p:nvPicPr>
            <p:cNvPr id="5" name="Picture 4"/>
            <p:cNvPicPr>
              <a:picLocks noChangeAspect="1"/>
            </p:cNvPicPr>
            <p:nvPr/>
          </p:nvPicPr>
          <p:blipFill>
            <a:blip r:embed="rId2"/>
            <a:stretch>
              <a:fillRect/>
            </a:stretch>
          </p:blipFill>
          <p:spPr>
            <a:xfrm>
              <a:off x="533400" y="2917859"/>
              <a:ext cx="1295401" cy="1386079"/>
            </a:xfrm>
            <a:prstGeom prst="rect">
              <a:avLst/>
            </a:prstGeom>
          </p:spPr>
        </p:pic>
        <p:pic>
          <p:nvPicPr>
            <p:cNvPr id="6" name="Picture 6" descr="Image result for nvidia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3705" y="3111188"/>
              <a:ext cx="1363792" cy="999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ibm research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77498"/>
              <a:ext cx="2133600" cy="1066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195071" y="4724400"/>
            <a:ext cx="6753859" cy="762000"/>
            <a:chOff x="304800" y="5105400"/>
            <a:chExt cx="6753859" cy="762000"/>
          </a:xfrm>
        </p:grpSpPr>
        <p:pic>
          <p:nvPicPr>
            <p:cNvPr id="7" name="Picture 2" descr="https://github.com/AnalyticalGraphicsInc/cesium/wiki/logos/Cesium_Logo_Color_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8600" y="5105400"/>
              <a:ext cx="3020059"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304800" y="5142738"/>
              <a:ext cx="3352800" cy="687324"/>
            </a:xfrm>
            <a:prstGeom prst="rect">
              <a:avLst/>
            </a:prstGeom>
          </p:spPr>
        </p:pic>
      </p:grpSp>
    </p:spTree>
    <p:extLst>
      <p:ext uri="{BB962C8B-B14F-4D97-AF65-F5344CB8AC3E}">
        <p14:creationId xmlns:p14="http://schemas.microsoft.com/office/powerpoint/2010/main" val="2628305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Labs in Recitations</a:t>
            </a:r>
            <a:endParaRPr lang="en-US" dirty="0"/>
          </a:p>
        </p:txBody>
      </p:sp>
      <p:sp>
        <p:nvSpPr>
          <p:cNvPr id="3" name="Content Placeholder 2"/>
          <p:cNvSpPr>
            <a:spLocks noGrp="1"/>
          </p:cNvSpPr>
          <p:nvPr>
            <p:ph idx="1"/>
          </p:nvPr>
        </p:nvSpPr>
        <p:spPr/>
        <p:txBody>
          <a:bodyPr/>
          <a:lstStyle/>
          <a:p>
            <a:r>
              <a:rPr lang="en-US" sz="2400" dirty="0" smtClean="0"/>
              <a:t>Tentatively</a:t>
            </a:r>
            <a:endParaRPr lang="en-US" sz="2400" dirty="0"/>
          </a:p>
          <a:p>
            <a:pPr lvl="1"/>
            <a:r>
              <a:rPr lang="en-US" sz="2000" dirty="0"/>
              <a:t>GPU profiling and debugging with NVIDIA </a:t>
            </a:r>
            <a:r>
              <a:rPr lang="en-US" sz="2000" dirty="0" err="1"/>
              <a:t>Nsight</a:t>
            </a:r>
            <a:endParaRPr lang="en-US" sz="2000" dirty="0"/>
          </a:p>
          <a:p>
            <a:pPr lvl="1"/>
            <a:r>
              <a:rPr lang="en-US" sz="2000" dirty="0"/>
              <a:t> Open-source WebGL engines performance analysis</a:t>
            </a:r>
          </a:p>
          <a:p>
            <a:pPr lvl="1"/>
            <a:r>
              <a:rPr lang="en-US" sz="2000" dirty="0"/>
              <a:t> Ray marching performance analysis</a:t>
            </a:r>
          </a:p>
          <a:p>
            <a:pPr lvl="1"/>
            <a:r>
              <a:rPr lang="en-US" sz="2000" dirty="0"/>
              <a:t> Jetson TK1</a:t>
            </a:r>
          </a:p>
          <a:p>
            <a:pPr marL="0" indent="0">
              <a:buNone/>
            </a:pPr>
            <a:endParaRPr lang="en-US" sz="2400" dirty="0"/>
          </a:p>
        </p:txBody>
      </p:sp>
      <p:pic>
        <p:nvPicPr>
          <p:cNvPr id="5122" name="Picture 2" descr="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657600"/>
            <a:ext cx="5330825" cy="30610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25711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sprint</a:t>
            </a:r>
            <a:endParaRPr lang="en-US" dirty="0"/>
          </a:p>
        </p:txBody>
      </p:sp>
      <p:pic>
        <p:nvPicPr>
          <p:cNvPr id="8194" name="Picture 2" descr="http://www.seas.upenn.edu/~pcozzi/images/projects/codespr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11625" cy="30837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seas.upenn.edu/~pcozzi/images/projects/codesprin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05200"/>
            <a:ext cx="4111625" cy="305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5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50%</a:t>
            </a:r>
          </a:p>
          <a:p>
            <a:pPr eaLnBrk="1" hangingPunct="1"/>
            <a:r>
              <a:rPr lang="en-US" dirty="0" smtClean="0"/>
              <a:t>Final Project 		50%</a:t>
            </a:r>
          </a:p>
          <a:p>
            <a:pPr eaLnBrk="1" hangingPunct="1"/>
            <a:r>
              <a:rPr lang="en-US" dirty="0" smtClean="0"/>
              <a:t>Final			  0</a:t>
            </a:r>
            <a:r>
              <a:rPr lang="en-US" dirty="0" smtClean="0"/>
              <a:t>%</a:t>
            </a:r>
          </a:p>
          <a:p>
            <a:pPr eaLnBrk="1" hangingPunct="1"/>
            <a:endParaRPr lang="en-US" dirty="0"/>
          </a:p>
          <a:p>
            <a:pPr marL="0" indent="0" eaLnBrk="1" hangingPunct="1">
              <a:buNone/>
            </a:pPr>
            <a:r>
              <a:rPr lang="en-US" dirty="0" smtClean="0"/>
              <a:t>“Projects” not “homework”</a:t>
            </a:r>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4572000"/>
          </a:xfrm>
        </p:spPr>
        <p:txBody>
          <a:bodyPr/>
          <a:lstStyle/>
          <a:p>
            <a:r>
              <a:rPr lang="en-US" dirty="0" smtClean="0"/>
              <a:t>Due at midnight on the due date</a:t>
            </a:r>
          </a:p>
          <a:p>
            <a:r>
              <a:rPr lang="en-US" dirty="0" smtClean="0"/>
              <a:t>Submitted using GitHub</a:t>
            </a:r>
          </a:p>
          <a:p>
            <a:r>
              <a:rPr lang="en-US" dirty="0" smtClean="0"/>
              <a:t>Late </a:t>
            </a:r>
            <a:r>
              <a:rPr lang="en-US" dirty="0" smtClean="0"/>
              <a:t>Policy</a:t>
            </a:r>
          </a:p>
          <a:p>
            <a:pPr lvl="1"/>
            <a:r>
              <a:rPr lang="en-US" dirty="0"/>
              <a:t>Up to 1 week late:  50% deduction</a:t>
            </a:r>
          </a:p>
          <a:p>
            <a:pPr lvl="1"/>
            <a:r>
              <a:rPr lang="en-US" dirty="0" smtClean="0"/>
              <a:t>Use up to </a:t>
            </a:r>
            <a:r>
              <a:rPr lang="en-US" b="1" dirty="0" smtClean="0"/>
              <a:t>4 bonus days</a:t>
            </a:r>
            <a:r>
              <a:rPr lang="en-US" dirty="0" smtClean="0"/>
              <a:t> over the semester to extend the due date without penalty</a:t>
            </a:r>
          </a:p>
          <a:p>
            <a:pPr lvl="2"/>
            <a:r>
              <a:rPr lang="en-US" dirty="0" smtClean="0"/>
              <a:t>Examples</a:t>
            </a:r>
          </a:p>
          <a:p>
            <a:pPr lvl="3"/>
            <a:r>
              <a:rPr lang="en-US" sz="1200" dirty="0" smtClean="0"/>
              <a:t>Extend 4 projects by 1 day each</a:t>
            </a:r>
          </a:p>
          <a:p>
            <a:pPr lvl="3"/>
            <a:r>
              <a:rPr lang="en-US" sz="1200" dirty="0" smtClean="0"/>
              <a:t>Extend 1 project by 4 days</a:t>
            </a:r>
          </a:p>
          <a:p>
            <a:pPr lvl="3"/>
            <a:r>
              <a:rPr lang="en-US" sz="1200" dirty="0" smtClean="0"/>
              <a:t>Extend 2 projects by 2 days each</a:t>
            </a:r>
          </a:p>
          <a:p>
            <a:pPr lvl="2"/>
            <a:r>
              <a:rPr lang="en-US" dirty="0" smtClean="0"/>
              <a:t>Can’t be used for the final project</a:t>
            </a:r>
            <a:endParaRPr lang="en-US" dirty="0" smtClean="0"/>
          </a:p>
        </p:txBody>
      </p:sp>
    </p:spTree>
    <p:extLst>
      <p:ext uri="{BB962C8B-B14F-4D97-AF65-F5344CB8AC3E}">
        <p14:creationId xmlns:p14="http://schemas.microsoft.com/office/powerpoint/2010/main" val="1560220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12082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Due date</a:t>
            </a:r>
            <a:endParaRPr lang="en-US" dirty="0"/>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433635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smtClean="0"/>
              <a:t>Alumni Survey Results - GitHub</a:t>
            </a:r>
          </a:p>
        </p:txBody>
      </p:sp>
      <p:pic>
        <p:nvPicPr>
          <p:cNvPr id="624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2089151"/>
            <a:ext cx="5514975" cy="181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7" name="Content Placeholder 2"/>
          <p:cNvSpPr>
            <a:spLocks noGrp="1"/>
          </p:cNvSpPr>
          <p:nvPr>
            <p:ph idx="1"/>
          </p:nvPr>
        </p:nvSpPr>
        <p:spPr>
          <a:xfrm>
            <a:off x="457200" y="4038600"/>
            <a:ext cx="8229600" cy="1760538"/>
          </a:xfrm>
        </p:spPr>
        <p:txBody>
          <a:bodyPr/>
          <a:lstStyle/>
          <a:p>
            <a:r>
              <a:rPr lang="en-US" altLang="en-US" sz="2400"/>
              <a:t>Why didn</a:t>
            </a:r>
            <a:r>
              <a:rPr lang="ja-JP" altLang="en-US" sz="2400"/>
              <a:t>’</a:t>
            </a:r>
            <a:r>
              <a:rPr lang="en-US" altLang="ja-JP" sz="2400"/>
              <a:t>t it help?</a:t>
            </a:r>
          </a:p>
          <a:p>
            <a:pPr lvl="1"/>
            <a:r>
              <a:rPr lang="ja-JP" altLang="en-US" sz="2000"/>
              <a:t>“</a:t>
            </a:r>
            <a:r>
              <a:rPr lang="en-US" altLang="ja-JP" sz="2000"/>
              <a:t>I was familiar with git/github already. My employer uses centralized version control (Perforce).</a:t>
            </a:r>
            <a:r>
              <a:rPr lang="ja-JP" altLang="en-US" sz="2000"/>
              <a:t>”</a:t>
            </a:r>
            <a:endParaRPr lang="en-US" altLang="ja-JP" sz="2000"/>
          </a:p>
          <a:p>
            <a:pPr lvl="1"/>
            <a:r>
              <a:rPr lang="ja-JP" altLang="en-US" sz="2000"/>
              <a:t>“</a:t>
            </a:r>
            <a:r>
              <a:rPr lang="en-US" altLang="ja-JP" sz="2000"/>
              <a:t>I am not working in a full-time position yet.</a:t>
            </a:r>
            <a:r>
              <a:rPr lang="ja-JP" altLang="en-US" sz="2000"/>
              <a:t>”</a:t>
            </a:r>
            <a:endParaRPr lang="en-US" altLang="en-US" sz="2000"/>
          </a:p>
        </p:txBody>
      </p:sp>
    </p:spTree>
    <p:extLst>
      <p:ext uri="{BB962C8B-B14F-4D97-AF65-F5344CB8AC3E}">
        <p14:creationId xmlns:p14="http://schemas.microsoft.com/office/powerpoint/2010/main" val="1994583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b="1" dirty="0" smtClean="0"/>
              <a:t>Email</a:t>
            </a:r>
            <a:r>
              <a:rPr lang="en-US" dirty="0" smtClean="0"/>
              <a:t>: </a:t>
            </a:r>
            <a:r>
              <a:rPr lang="en-US" dirty="0" smtClean="0">
                <a:hlinkClick r:id="rId3"/>
              </a:rPr>
              <a:t>pjcozzi+cis565@gmail.com</a:t>
            </a:r>
            <a:endParaRPr lang="en-US" dirty="0"/>
          </a:p>
          <a:p>
            <a:pPr eaLnBrk="1" hangingPunct="1">
              <a:defRPr/>
            </a:pPr>
            <a:r>
              <a:rPr lang="en-US" b="1" dirty="0" smtClean="0"/>
              <a:t>Twitter</a:t>
            </a:r>
            <a:r>
              <a:rPr lang="en-US" dirty="0" smtClean="0"/>
              <a:t>: </a:t>
            </a:r>
            <a:r>
              <a:rPr lang="en-US" dirty="0" smtClean="0">
                <a:hlinkClick r:id="rId4"/>
              </a:rPr>
              <a:t>@pjcozzi</a:t>
            </a:r>
            <a:endParaRPr lang="en-US" dirty="0" smtClean="0"/>
          </a:p>
          <a:p>
            <a:pPr eaLnBrk="1" hangingPunct="1">
              <a:defRPr/>
            </a:pPr>
            <a:r>
              <a:rPr lang="en-US" b="1" dirty="0" smtClean="0"/>
              <a:t>Office </a:t>
            </a:r>
            <a:r>
              <a:rPr lang="en-US" b="1" dirty="0" smtClean="0"/>
              <a:t>Hours</a:t>
            </a:r>
            <a:r>
              <a:rPr lang="en-US" dirty="0" smtClean="0"/>
              <a:t>: by </a:t>
            </a:r>
            <a:r>
              <a:rPr lang="en-US" dirty="0" smtClean="0"/>
              <a:t>appointment</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smtClean="0"/>
              <a:t>Survey Results - GitHub</a:t>
            </a:r>
          </a:p>
        </p:txBody>
      </p:sp>
      <p:sp>
        <p:nvSpPr>
          <p:cNvPr id="64514" name="Content Placeholder 2"/>
          <p:cNvSpPr>
            <a:spLocks noGrp="1"/>
          </p:cNvSpPr>
          <p:nvPr>
            <p:ph idx="1"/>
          </p:nvPr>
        </p:nvSpPr>
        <p:spPr/>
        <p:txBody>
          <a:bodyPr/>
          <a:lstStyle/>
          <a:p>
            <a:r>
              <a:rPr lang="en-US" altLang="en-US" dirty="0" smtClean="0"/>
              <a:t>Why did it help?</a:t>
            </a:r>
          </a:p>
          <a:p>
            <a:pPr lvl="1"/>
            <a:r>
              <a:rPr lang="ja-JP" altLang="en-US" dirty="0" smtClean="0"/>
              <a:t>“</a:t>
            </a:r>
            <a:r>
              <a:rPr lang="en-US" altLang="ja-JP" dirty="0" err="1" smtClean="0"/>
              <a:t>Github</a:t>
            </a:r>
            <a:r>
              <a:rPr lang="en-US" altLang="ja-JP" dirty="0" smtClean="0"/>
              <a:t> is </a:t>
            </a:r>
            <a:r>
              <a:rPr lang="en-US" altLang="ja-JP" b="1" dirty="0" smtClean="0">
                <a:solidFill>
                  <a:srgbClr val="FFC000"/>
                </a:solidFill>
              </a:rPr>
              <a:t>used extensively</a:t>
            </a:r>
            <a:r>
              <a:rPr lang="en-US" altLang="ja-JP" dirty="0" smtClean="0"/>
              <a:t> in the company I work for now. They also listed </a:t>
            </a:r>
            <a:r>
              <a:rPr lang="en-US" altLang="ja-JP" dirty="0" err="1" smtClean="0"/>
              <a:t>git</a:t>
            </a:r>
            <a:r>
              <a:rPr lang="en-US" altLang="ja-JP" dirty="0" smtClean="0"/>
              <a:t> as </a:t>
            </a:r>
            <a:r>
              <a:rPr lang="en-US" altLang="ja-JP" b="1" dirty="0" smtClean="0">
                <a:solidFill>
                  <a:srgbClr val="FFC000"/>
                </a:solidFill>
              </a:rPr>
              <a:t>desired skill</a:t>
            </a:r>
            <a:r>
              <a:rPr lang="en-US" altLang="ja-JP" dirty="0" smtClean="0">
                <a:solidFill>
                  <a:srgbClr val="E4ED73"/>
                </a:solidFill>
              </a:rPr>
              <a:t> </a:t>
            </a:r>
            <a:r>
              <a:rPr lang="en-US" altLang="ja-JP" dirty="0" smtClean="0"/>
              <a:t>when recruiting for this position.</a:t>
            </a:r>
            <a:r>
              <a:rPr lang="ja-JP" altLang="en-US" dirty="0" smtClean="0"/>
              <a:t>”</a:t>
            </a:r>
            <a:endParaRPr lang="en-US" altLang="en-US" dirty="0" smtClean="0"/>
          </a:p>
        </p:txBody>
      </p:sp>
    </p:spTree>
    <p:extLst>
      <p:ext uri="{BB962C8B-B14F-4D97-AF65-F5344CB8AC3E}">
        <p14:creationId xmlns:p14="http://schemas.microsoft.com/office/powerpoint/2010/main" val="37458418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8483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dirty="0" smtClean="0"/>
              <a:t>Project Advice</a:t>
            </a:r>
          </a:p>
        </p:txBody>
      </p:sp>
      <p:sp>
        <p:nvSpPr>
          <p:cNvPr id="3" name="Content Placeholder 2"/>
          <p:cNvSpPr>
            <a:spLocks noGrp="1"/>
          </p:cNvSpPr>
          <p:nvPr>
            <p:ph idx="1"/>
          </p:nvPr>
        </p:nvSpPr>
        <p:spPr/>
        <p:txBody>
          <a:bodyPr/>
          <a:lstStyle/>
          <a:p>
            <a:pPr>
              <a:defRPr/>
            </a:pPr>
            <a:r>
              <a:rPr lang="en-US" sz="2000" dirty="0">
                <a:cs typeface="ＭＳ Ｐゴシック" pitchFamily="-108" charset="-128"/>
              </a:rPr>
              <a:t>Advice from Rich </a:t>
            </a:r>
            <a:r>
              <a:rPr lang="en-US" sz="2000" dirty="0" err="1">
                <a:cs typeface="ＭＳ Ｐゴシック" pitchFamily="-108" charset="-128"/>
              </a:rPr>
              <a:t>Geldreich</a:t>
            </a:r>
            <a:r>
              <a:rPr lang="en-US" sz="2000" dirty="0">
                <a:cs typeface="ＭＳ Ｐゴシック" pitchFamily="-108" charset="-128"/>
              </a:rPr>
              <a:t> </a:t>
            </a:r>
            <a:r>
              <a:rPr lang="en-US" sz="2000" dirty="0" smtClean="0">
                <a:cs typeface="ＭＳ Ｐゴシック" pitchFamily="-108" charset="-128"/>
              </a:rPr>
              <a:t>(formerly Valve</a:t>
            </a:r>
            <a:r>
              <a:rPr lang="en-US" sz="2000" dirty="0">
                <a:cs typeface="ＭＳ Ｐゴシック" pitchFamily="-108" charset="-128"/>
              </a:rPr>
              <a:t>)</a:t>
            </a:r>
          </a:p>
          <a:p>
            <a:pPr lvl="1">
              <a:defRPr/>
            </a:pPr>
            <a:r>
              <a:rPr lang="en-US" sz="2000" dirty="0">
                <a:cs typeface="+mn-cs"/>
              </a:rPr>
              <a:t>Find (or create) an open source project </a:t>
            </a:r>
            <a:r>
              <a:rPr lang="en-US" sz="2000" b="1" dirty="0">
                <a:solidFill>
                  <a:srgbClr val="FFC000"/>
                </a:solidFill>
                <a:cs typeface="+mn-cs"/>
              </a:rPr>
              <a:t>that game </a:t>
            </a:r>
            <a:r>
              <a:rPr lang="en-US" sz="2000" b="1" dirty="0" err="1">
                <a:solidFill>
                  <a:srgbClr val="FFC000"/>
                </a:solidFill>
                <a:cs typeface="+mn-cs"/>
              </a:rPr>
              <a:t>devs</a:t>
            </a:r>
            <a:r>
              <a:rPr lang="en-US" sz="2000" b="1" dirty="0">
                <a:solidFill>
                  <a:srgbClr val="FFC000"/>
                </a:solidFill>
                <a:cs typeface="+mn-cs"/>
              </a:rPr>
              <a:t> use</a:t>
            </a:r>
            <a:r>
              <a:rPr lang="en-US" sz="2000" dirty="0">
                <a:cs typeface="+mn-cs"/>
              </a:rPr>
              <a:t>, and </a:t>
            </a:r>
            <a:r>
              <a:rPr lang="en-US" sz="2000" b="1" dirty="0">
                <a:solidFill>
                  <a:srgbClr val="FFC000"/>
                </a:solidFill>
                <a:cs typeface="+mn-cs"/>
              </a:rPr>
              <a:t>contribute to it in a very visible way</a:t>
            </a:r>
            <a:r>
              <a:rPr lang="en-US" sz="2000" dirty="0">
                <a:cs typeface="+mn-cs"/>
              </a:rPr>
              <a:t>. For example, we [Valve] recently hired the author/maintainer of the </a:t>
            </a:r>
            <a:r>
              <a:rPr lang="en-US" sz="2000" b="1" dirty="0">
                <a:solidFill>
                  <a:srgbClr val="FFC000"/>
                </a:solidFill>
                <a:cs typeface="+mn-cs"/>
              </a:rPr>
              <a:t>SDL library</a:t>
            </a:r>
            <a:r>
              <a:rPr lang="en-US" sz="2000" dirty="0">
                <a:cs typeface="+mn-cs"/>
              </a:rPr>
              <a:t>. </a:t>
            </a:r>
            <a:r>
              <a:rPr lang="en-US" sz="2000" b="1" dirty="0">
                <a:solidFill>
                  <a:srgbClr val="FFC000"/>
                </a:solidFill>
                <a:cs typeface="+mn-cs"/>
              </a:rPr>
              <a:t>Google</a:t>
            </a:r>
            <a:r>
              <a:rPr lang="en-US" sz="2000" dirty="0">
                <a:cs typeface="+mn-cs"/>
              </a:rPr>
              <a:t> actively recruits </a:t>
            </a:r>
            <a:r>
              <a:rPr lang="en-US" sz="2000" dirty="0" err="1">
                <a:cs typeface="+mn-cs"/>
              </a:rPr>
              <a:t>devs</a:t>
            </a:r>
            <a:r>
              <a:rPr lang="en-US" sz="2000" dirty="0">
                <a:cs typeface="+mn-cs"/>
              </a:rPr>
              <a:t> who write libraries they use. </a:t>
            </a:r>
            <a:r>
              <a:rPr lang="en-US" sz="2000" b="1" dirty="0">
                <a:solidFill>
                  <a:srgbClr val="FFC000"/>
                </a:solidFill>
                <a:cs typeface="+mn-cs"/>
              </a:rPr>
              <a:t>Intel</a:t>
            </a:r>
            <a:r>
              <a:rPr lang="en-US" sz="2000" dirty="0">
                <a:cs typeface="+mn-cs"/>
              </a:rPr>
              <a:t> hires open source driver </a:t>
            </a:r>
            <a:r>
              <a:rPr lang="en-US" sz="2000" dirty="0" err="1">
                <a:cs typeface="+mn-cs"/>
              </a:rPr>
              <a:t>devs</a:t>
            </a:r>
            <a:r>
              <a:rPr lang="en-US" sz="2000" dirty="0">
                <a:cs typeface="+mn-cs"/>
              </a:rPr>
              <a:t> that contribute to </a:t>
            </a:r>
            <a:r>
              <a:rPr lang="en-US" sz="2000" b="1" dirty="0">
                <a:solidFill>
                  <a:srgbClr val="FFC000"/>
                </a:solidFill>
                <a:cs typeface="+mn-cs"/>
              </a:rPr>
              <a:t>MESA</a:t>
            </a:r>
            <a:r>
              <a:rPr lang="en-US" sz="2000" dirty="0">
                <a:cs typeface="+mn-cs"/>
              </a:rPr>
              <a:t>.</a:t>
            </a:r>
          </a:p>
        </p:txBody>
      </p:sp>
    </p:spTree>
    <p:extLst>
      <p:ext uri="{BB962C8B-B14F-4D97-AF65-F5344CB8AC3E}">
        <p14:creationId xmlns:p14="http://schemas.microsoft.com/office/powerpoint/2010/main" val="618276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dirty="0"/>
              <a:t>Project Advice</a:t>
            </a:r>
            <a:endParaRPr lang="en-US" altLang="en-US" dirty="0" smtClean="0"/>
          </a:p>
        </p:txBody>
      </p:sp>
      <p:sp>
        <p:nvSpPr>
          <p:cNvPr id="29698" name="Content Placeholder 2"/>
          <p:cNvSpPr>
            <a:spLocks noGrp="1"/>
          </p:cNvSpPr>
          <p:nvPr>
            <p:ph idx="1"/>
          </p:nvPr>
        </p:nvSpPr>
        <p:spPr/>
        <p:txBody>
          <a:bodyPr/>
          <a:lstStyle/>
          <a:p>
            <a:r>
              <a:rPr lang="en-US" altLang="en-US" sz="2000" dirty="0"/>
              <a:t>Advice from Rich </a:t>
            </a:r>
            <a:r>
              <a:rPr lang="en-US" altLang="en-US" sz="2000" dirty="0" err="1"/>
              <a:t>Geldreich</a:t>
            </a:r>
            <a:endParaRPr lang="en-US" altLang="en-US" sz="2000" dirty="0"/>
          </a:p>
          <a:p>
            <a:pPr lvl="1"/>
            <a:r>
              <a:rPr lang="en-US" altLang="en-US" sz="2000" b="1" dirty="0">
                <a:solidFill>
                  <a:srgbClr val="FFC000"/>
                </a:solidFill>
              </a:rPr>
              <a:t>Identify a need</a:t>
            </a:r>
            <a:r>
              <a:rPr lang="en-US" altLang="en-US" sz="2000" dirty="0"/>
              <a:t> and fill it with an </a:t>
            </a:r>
            <a:r>
              <a:rPr lang="en-US" altLang="en-US" sz="2000" b="1" dirty="0">
                <a:solidFill>
                  <a:srgbClr val="FFC000"/>
                </a:solidFill>
              </a:rPr>
              <a:t>open source project</a:t>
            </a:r>
            <a:r>
              <a:rPr lang="en-US" altLang="en-US" sz="2000" dirty="0"/>
              <a:t> (that uses a license liberal enough that </a:t>
            </a:r>
            <a:r>
              <a:rPr lang="en-US" altLang="en-US" sz="2000" dirty="0" err="1"/>
              <a:t>devs</a:t>
            </a:r>
            <a:r>
              <a:rPr lang="en-US" altLang="en-US" sz="2000" dirty="0"/>
              <a:t> can actually use it). For example, right now a lot of teams are trying to target OpenGL ES, OpenGL, and D3D9/11 and are struggling with how to write a single set of shaders that can be translated/compiled to all these targets.</a:t>
            </a:r>
          </a:p>
          <a:p>
            <a:pPr lvl="1"/>
            <a:r>
              <a:rPr lang="en-US" altLang="en-US" sz="2000" b="1" dirty="0">
                <a:solidFill>
                  <a:srgbClr val="FFC000"/>
                </a:solidFill>
              </a:rPr>
              <a:t>Become an authority</a:t>
            </a:r>
            <a:r>
              <a:rPr lang="en-US" altLang="en-US" sz="2000" dirty="0">
                <a:solidFill>
                  <a:srgbClr val="EDF3A2"/>
                </a:solidFill>
              </a:rPr>
              <a:t> </a:t>
            </a:r>
            <a:r>
              <a:rPr lang="en-US" altLang="en-US" sz="2000" dirty="0"/>
              <a:t>on some topic and blog about it in a </a:t>
            </a:r>
            <a:r>
              <a:rPr lang="en-US" altLang="en-US" sz="2000" b="1" dirty="0">
                <a:solidFill>
                  <a:srgbClr val="FFC000"/>
                </a:solidFill>
              </a:rPr>
              <a:t>very</a:t>
            </a:r>
            <a:br>
              <a:rPr lang="en-US" altLang="en-US" sz="2000" b="1" dirty="0">
                <a:solidFill>
                  <a:srgbClr val="FFC000"/>
                </a:solidFill>
              </a:rPr>
            </a:br>
            <a:r>
              <a:rPr lang="en-US" altLang="en-US" sz="2000" b="1" dirty="0">
                <a:solidFill>
                  <a:srgbClr val="FFC000"/>
                </a:solidFill>
              </a:rPr>
              <a:t>visible/useful way</a:t>
            </a:r>
            <a:r>
              <a:rPr lang="en-US" altLang="en-US" sz="2000" dirty="0"/>
              <a:t>.</a:t>
            </a:r>
          </a:p>
        </p:txBody>
      </p:sp>
    </p:spTree>
    <p:extLst>
      <p:ext uri="{BB962C8B-B14F-4D97-AF65-F5344CB8AC3E}">
        <p14:creationId xmlns:p14="http://schemas.microsoft.com/office/powerpoint/2010/main" val="320544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t>
            </a:r>
            <a:r>
              <a:rPr lang="en-US" dirty="0" smtClean="0"/>
              <a:t>an </a:t>
            </a:r>
            <a:r>
              <a:rPr lang="en-US" dirty="0" err="1" smtClean="0"/>
              <a:t>edu</a:t>
            </a:r>
            <a:r>
              <a:rPr lang="en-US" dirty="0" smtClean="0"/>
              <a:t> account</a:t>
            </a:r>
          </a:p>
          <a:p>
            <a:pPr lvl="1"/>
            <a:r>
              <a:rPr lang="en-US" dirty="0">
                <a:hlinkClick r:id="rId2"/>
              </a:rPr>
              <a:t>https://education.github.com</a:t>
            </a:r>
            <a:r>
              <a:rPr lang="en-US" dirty="0" smtClean="0">
                <a:hlinkClick r:id="rId2"/>
              </a:rPr>
              <a:t>/</a:t>
            </a:r>
            <a:endParaRPr lang="en-US" dirty="0" smtClean="0"/>
          </a:p>
          <a:p>
            <a:pPr lvl="1"/>
            <a:endParaRPr lang="en-US" dirty="0"/>
          </a:p>
        </p:txBody>
      </p:sp>
    </p:spTree>
    <p:extLst>
      <p:ext uri="{BB962C8B-B14F-4D97-AF65-F5344CB8AC3E}">
        <p14:creationId xmlns:p14="http://schemas.microsoft.com/office/powerpoint/2010/main" val="2040271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en-US" smtClean="0"/>
              <a:t>Survey Results – Open Source</a:t>
            </a:r>
          </a:p>
        </p:txBody>
      </p:sp>
      <p:pic>
        <p:nvPicPr>
          <p:cNvPr id="665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524125"/>
            <a:ext cx="523875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5340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smtClean="0"/>
              <a:t>Survey Results – Open Source</a:t>
            </a:r>
          </a:p>
        </p:txBody>
      </p:sp>
      <p:sp>
        <p:nvSpPr>
          <p:cNvPr id="68610" name="Content Placeholder 2"/>
          <p:cNvSpPr>
            <a:spLocks noGrp="1"/>
          </p:cNvSpPr>
          <p:nvPr>
            <p:ph idx="1"/>
          </p:nvPr>
        </p:nvSpPr>
        <p:spPr/>
        <p:txBody>
          <a:bodyPr/>
          <a:lstStyle/>
          <a:p>
            <a:r>
              <a:rPr lang="ja-JP" altLang="en-US" sz="2400" dirty="0"/>
              <a:t>“</a:t>
            </a:r>
            <a:r>
              <a:rPr lang="en-US" altLang="ja-JP" sz="2400" dirty="0"/>
              <a:t>I have my personal website, and I have the </a:t>
            </a:r>
            <a:r>
              <a:rPr lang="en-US" altLang="ja-JP" sz="2400" dirty="0" err="1"/>
              <a:t>github</a:t>
            </a:r>
            <a:r>
              <a:rPr lang="en-US" altLang="ja-JP" sz="2400" dirty="0"/>
              <a:t> link on it. </a:t>
            </a:r>
            <a:r>
              <a:rPr lang="en-US" altLang="ja-JP" sz="2400" b="1" dirty="0">
                <a:solidFill>
                  <a:srgbClr val="FFC000"/>
                </a:solidFill>
              </a:rPr>
              <a:t>Employers are interested in the projects</a:t>
            </a:r>
            <a:r>
              <a:rPr lang="en-US" altLang="ja-JP" sz="2400" dirty="0"/>
              <a:t>, and we had a great discussion. It's actually not about the coding part. I think code portfolio is not that popular when interviewing a candidate. The key part is still about the </a:t>
            </a:r>
            <a:r>
              <a:rPr lang="en-US" altLang="ja-JP" sz="2400" b="1" dirty="0">
                <a:solidFill>
                  <a:srgbClr val="FFC000"/>
                </a:solidFill>
              </a:rPr>
              <a:t>interview itself</a:t>
            </a:r>
            <a:r>
              <a:rPr lang="en-US" altLang="ja-JP" sz="2400" dirty="0"/>
              <a:t>.</a:t>
            </a:r>
            <a:r>
              <a:rPr lang="ja-JP" altLang="en-US" sz="2400" dirty="0"/>
              <a:t>”</a:t>
            </a:r>
            <a:endParaRPr lang="en-US" altLang="en-US" sz="2400" dirty="0"/>
          </a:p>
        </p:txBody>
      </p:sp>
    </p:spTree>
    <p:extLst>
      <p:ext uri="{BB962C8B-B14F-4D97-AF65-F5344CB8AC3E}">
        <p14:creationId xmlns:p14="http://schemas.microsoft.com/office/powerpoint/2010/main" val="19608643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smtClean="0"/>
              <a:t>Survey Results – Open Source</a:t>
            </a:r>
          </a:p>
        </p:txBody>
      </p:sp>
      <p:sp>
        <p:nvSpPr>
          <p:cNvPr id="70658" name="Content Placeholder 2"/>
          <p:cNvSpPr>
            <a:spLocks noGrp="1"/>
          </p:cNvSpPr>
          <p:nvPr>
            <p:ph idx="1"/>
          </p:nvPr>
        </p:nvSpPr>
        <p:spPr/>
        <p:txBody>
          <a:bodyPr/>
          <a:lstStyle/>
          <a:p>
            <a:r>
              <a:rPr lang="ja-JP" altLang="en-US" sz="2400" dirty="0"/>
              <a:t>“</a:t>
            </a:r>
            <a:r>
              <a:rPr lang="en-US" altLang="ja-JP" sz="2400" dirty="0"/>
              <a:t>One of the companies I interviewed specifically </a:t>
            </a:r>
            <a:r>
              <a:rPr lang="en-US" altLang="ja-JP" sz="2400" b="1" dirty="0">
                <a:solidFill>
                  <a:srgbClr val="FFC000"/>
                </a:solidFill>
              </a:rPr>
              <a:t>went through my code samples</a:t>
            </a:r>
            <a:r>
              <a:rPr lang="en-US" altLang="ja-JP" sz="2400" dirty="0">
                <a:solidFill>
                  <a:srgbClr val="E4ED73"/>
                </a:solidFill>
              </a:rPr>
              <a:t> </a:t>
            </a:r>
            <a:r>
              <a:rPr lang="en-US" altLang="ja-JP" sz="2400" dirty="0"/>
              <a:t>on </a:t>
            </a:r>
            <a:r>
              <a:rPr lang="en-US" altLang="ja-JP" sz="2400" dirty="0" err="1"/>
              <a:t>git</a:t>
            </a:r>
            <a:r>
              <a:rPr lang="en-US" altLang="ja-JP" sz="2400" dirty="0"/>
              <a:t> and asked me questions based on that</a:t>
            </a:r>
            <a:r>
              <a:rPr lang="ja-JP" altLang="en-US" sz="2400" dirty="0"/>
              <a:t>”</a:t>
            </a:r>
            <a:endParaRPr lang="en-US" altLang="ja-JP" sz="2400" dirty="0"/>
          </a:p>
          <a:p>
            <a:r>
              <a:rPr lang="ja-JP" altLang="en-US" sz="2400" dirty="0"/>
              <a:t>“</a:t>
            </a:r>
            <a:r>
              <a:rPr lang="en-US" altLang="ja-JP" sz="2400" dirty="0"/>
              <a:t>A lot of companies are </a:t>
            </a:r>
            <a:r>
              <a:rPr lang="en-US" altLang="ja-JP" sz="2400" b="1" dirty="0">
                <a:solidFill>
                  <a:srgbClr val="FFC000"/>
                </a:solidFill>
              </a:rPr>
              <a:t>asking for my code sample</a:t>
            </a:r>
            <a:r>
              <a:rPr lang="en-US" altLang="ja-JP" sz="2400" dirty="0"/>
              <a:t> on </a:t>
            </a:r>
            <a:r>
              <a:rPr lang="en-US" altLang="ja-JP" sz="2400" dirty="0" err="1"/>
              <a:t>git</a:t>
            </a:r>
            <a:r>
              <a:rPr lang="en-US" altLang="ja-JP" sz="2400" dirty="0"/>
              <a:t>.</a:t>
            </a:r>
            <a:r>
              <a:rPr lang="ja-JP" altLang="en-US" sz="2400" dirty="0"/>
              <a:t>”</a:t>
            </a:r>
            <a:endParaRPr lang="en-US" altLang="ja-JP" sz="2400" dirty="0"/>
          </a:p>
          <a:p>
            <a:endParaRPr lang="en-US" altLang="en-US" sz="2400" dirty="0"/>
          </a:p>
        </p:txBody>
      </p:sp>
    </p:spTree>
    <p:extLst>
      <p:ext uri="{BB962C8B-B14F-4D97-AF65-F5344CB8AC3E}">
        <p14:creationId xmlns:p14="http://schemas.microsoft.com/office/powerpoint/2010/main" val="3519766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a:t>
            </a:r>
            <a:r>
              <a:rPr lang="en-US" dirty="0" smtClean="0"/>
              <a:t>TAs </a:t>
            </a:r>
            <a:r>
              <a:rPr lang="en-US" dirty="0" smtClean="0"/>
              <a:t>in advance</a:t>
            </a:r>
          </a:p>
          <a:p>
            <a:pPr eaLnBrk="1" hangingPunct="1"/>
            <a:endParaRPr lang="en-US" dirty="0" smtClean="0"/>
          </a:p>
        </p:txBody>
      </p:sp>
    </p:spTree>
    <p:extLst>
      <p:ext uri="{BB962C8B-B14F-4D97-AF65-F5344CB8AC3E}">
        <p14:creationId xmlns:p14="http://schemas.microsoft.com/office/powerpoint/2010/main" val="26804400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z="3600"/>
              <a:t>Survey Results – Academic Integrity</a:t>
            </a:r>
          </a:p>
        </p:txBody>
      </p:sp>
      <p:sp>
        <p:nvSpPr>
          <p:cNvPr id="73730" name="Content Placeholder 2"/>
          <p:cNvSpPr>
            <a:spLocks noGrp="1"/>
          </p:cNvSpPr>
          <p:nvPr>
            <p:ph idx="1"/>
          </p:nvPr>
        </p:nvSpPr>
        <p:spPr>
          <a:xfrm>
            <a:off x="457200" y="2057401"/>
            <a:ext cx="8686800" cy="3394075"/>
          </a:xfrm>
        </p:spPr>
        <p:txBody>
          <a:bodyPr/>
          <a:lstStyle/>
          <a:p>
            <a:r>
              <a:rPr lang="en-US" altLang="en-US" sz="2400"/>
              <a:t>Based on your experience, do you think open-source projects increase the chance of academic integrity violations?</a:t>
            </a:r>
          </a:p>
          <a:p>
            <a:pPr lvl="1"/>
            <a:r>
              <a:rPr lang="ja-JP" altLang="en-US" sz="2000"/>
              <a:t>“</a:t>
            </a:r>
            <a:r>
              <a:rPr lang="en-US" altLang="ja-JP" sz="2000"/>
              <a:t>It is possible but in my experience for such specialized courses like GPU programming, </a:t>
            </a:r>
            <a:r>
              <a:rPr lang="en-US" altLang="ja-JP" sz="2000" b="1">
                <a:solidFill>
                  <a:srgbClr val="E4ED73"/>
                </a:solidFill>
              </a:rPr>
              <a:t>most students are in it to win it</a:t>
            </a:r>
            <a:r>
              <a:rPr lang="en-US" altLang="ja-JP" sz="2000"/>
              <a:t>.</a:t>
            </a:r>
            <a:r>
              <a:rPr lang="ja-JP" altLang="en-US" sz="2000"/>
              <a:t>”</a:t>
            </a:r>
            <a:endParaRPr lang="en-US" altLang="ja-JP" sz="2000"/>
          </a:p>
          <a:p>
            <a:pPr lvl="1"/>
            <a:r>
              <a:rPr lang="ja-JP" altLang="en-US" sz="2000"/>
              <a:t>“</a:t>
            </a:r>
            <a:r>
              <a:rPr lang="en-US" altLang="ja-JP" sz="2000"/>
              <a:t>I do not. If anything it makes them much </a:t>
            </a:r>
            <a:r>
              <a:rPr lang="en-US" altLang="ja-JP" sz="2000" b="1">
                <a:solidFill>
                  <a:srgbClr val="E4ED73"/>
                </a:solidFill>
              </a:rPr>
              <a:t>more blatant</a:t>
            </a:r>
            <a:r>
              <a:rPr lang="en-US" altLang="ja-JP" sz="2000"/>
              <a:t> and therefore high-risk.</a:t>
            </a:r>
            <a:r>
              <a:rPr lang="ja-JP" altLang="en-US" sz="2000"/>
              <a:t>”</a:t>
            </a:r>
            <a:endParaRPr lang="en-US" altLang="ja-JP" sz="2000"/>
          </a:p>
          <a:p>
            <a:pPr lvl="1"/>
            <a:r>
              <a:rPr lang="ja-JP" altLang="en-US" sz="2000"/>
              <a:t>“</a:t>
            </a:r>
            <a:r>
              <a:rPr lang="en-US" altLang="ja-JP" sz="2000"/>
              <a:t>If students want to share code, they can </a:t>
            </a:r>
            <a:r>
              <a:rPr lang="en-US" altLang="ja-JP" sz="2000" b="1">
                <a:solidFill>
                  <a:srgbClr val="E4ED73"/>
                </a:solidFill>
              </a:rPr>
              <a:t>regardless of policies</a:t>
            </a:r>
            <a:r>
              <a:rPr lang="ja-JP" altLang="en-US" sz="2000"/>
              <a:t>”</a:t>
            </a:r>
            <a:endParaRPr lang="en-US" altLang="ja-JP" sz="2000"/>
          </a:p>
          <a:p>
            <a:pPr lvl="1"/>
            <a:r>
              <a:rPr lang="ja-JP" altLang="en-US" sz="2000"/>
              <a:t>“</a:t>
            </a:r>
            <a:r>
              <a:rPr lang="en-US" altLang="ja-JP" sz="2000"/>
              <a:t>I also think having rendered images and README files publicly viewable online is great motivation for current students who want to </a:t>
            </a:r>
            <a:r>
              <a:rPr lang="en-US" altLang="ja-JP" sz="2000" b="1">
                <a:solidFill>
                  <a:srgbClr val="E4ED73"/>
                </a:solidFill>
              </a:rPr>
              <a:t>one-up students from previous years</a:t>
            </a:r>
            <a:r>
              <a:rPr lang="en-US" altLang="ja-JP" sz="2000"/>
              <a:t>.</a:t>
            </a:r>
            <a:r>
              <a:rPr lang="ja-JP" altLang="en-US" sz="2000"/>
              <a:t>”</a:t>
            </a:r>
            <a:endParaRPr lang="en-US" altLang="ja-JP" sz="2000"/>
          </a:p>
          <a:p>
            <a:pPr lvl="1"/>
            <a:endParaRPr lang="en-US" altLang="en-US" sz="2000"/>
          </a:p>
        </p:txBody>
      </p:sp>
    </p:spTree>
    <p:extLst>
      <p:ext uri="{BB962C8B-B14F-4D97-AF65-F5344CB8AC3E}">
        <p14:creationId xmlns:p14="http://schemas.microsoft.com/office/powerpoint/2010/main" val="257858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“organizer”</a:t>
            </a:r>
            <a:r>
              <a:rPr lang="en-US" dirty="0"/>
              <a:t>, “facilitator”</a:t>
            </a:r>
            <a:r>
              <a:rPr lang="en-US" dirty="0" smtClean="0"/>
              <a:t>, “coach”, “catalyst”, “enabler”, or “hobbyist”</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r>
              <a:rPr lang="en-US" dirty="0" smtClean="0"/>
              <a:t>.</a:t>
            </a:r>
          </a:p>
          <a:p>
            <a:pPr lvl="1" eaLnBrk="1" hangingPunct="1">
              <a:defRPr/>
            </a:pPr>
            <a:r>
              <a:rPr lang="en-US" dirty="0" smtClean="0"/>
              <a:t>Learning </a:t>
            </a:r>
            <a:r>
              <a:rPr lang="en-US" dirty="0"/>
              <a:t>can take place without </a:t>
            </a:r>
            <a:r>
              <a:rPr lang="en-US" dirty="0" smtClean="0"/>
              <a:t>teaching!</a:t>
            </a:r>
            <a:endParaRPr lang="en-US" dirty="0" smtClean="0"/>
          </a:p>
          <a:p>
            <a:pPr marL="0" indent="0" eaLnBrk="1" hangingPunct="1">
              <a:buFont typeface="Wingdings" pitchFamily="2" charset="2"/>
              <a:buNone/>
              <a:defRPr/>
            </a:pP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a:t>
            </a:r>
            <a:endParaRPr lang="en-US" dirty="0"/>
          </a:p>
        </p:txBody>
      </p:sp>
      <p:sp>
        <p:nvSpPr>
          <p:cNvPr id="3" name="Content Placeholder 2"/>
          <p:cNvSpPr>
            <a:spLocks noGrp="1"/>
          </p:cNvSpPr>
          <p:nvPr>
            <p:ph idx="1"/>
          </p:nvPr>
        </p:nvSpPr>
        <p:spPr/>
        <p:txBody>
          <a:bodyPr/>
          <a:lstStyle/>
          <a:p>
            <a:r>
              <a:rPr lang="en-US" dirty="0" smtClean="0"/>
              <a:t>Final Projects often become projects</a:t>
            </a:r>
          </a:p>
          <a:p>
            <a:pPr lvl="1"/>
            <a:r>
              <a:rPr lang="en-US" dirty="0" smtClean="0"/>
              <a:t>Path tracer</a:t>
            </a:r>
          </a:p>
          <a:p>
            <a:pPr lvl="1"/>
            <a:r>
              <a:rPr lang="en-US" dirty="0" smtClean="0"/>
              <a:t>Deferred </a:t>
            </a:r>
            <a:r>
              <a:rPr lang="en-US" dirty="0" smtClean="0"/>
              <a:t>shading</a:t>
            </a:r>
          </a:p>
          <a:p>
            <a:pPr lvl="1"/>
            <a:r>
              <a:rPr lang="en-US" dirty="0" smtClean="0"/>
              <a:t>Forward+ renderer</a:t>
            </a:r>
            <a:endParaRPr lang="en-US" dirty="0"/>
          </a:p>
        </p:txBody>
      </p:sp>
    </p:spTree>
    <p:extLst>
      <p:ext uri="{BB962C8B-B14F-4D97-AF65-F5344CB8AC3E}">
        <p14:creationId xmlns:p14="http://schemas.microsoft.com/office/powerpoint/2010/main" val="2174481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Fast Pedestrian Recognition on the </a:t>
            </a:r>
            <a:r>
              <a:rPr lang="en-US" sz="3200" dirty="0" smtClean="0"/>
              <a:t>GPU</a:t>
            </a:r>
            <a:endParaRPr lang="en-US" sz="3200" dirty="0"/>
          </a:p>
        </p:txBody>
      </p:sp>
      <p:pic>
        <p:nvPicPr>
          <p:cNvPr id="9218" name="Picture 2" descr="[e001c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2133600"/>
            <a:ext cx="440055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Fan </a:t>
            </a:r>
            <a:r>
              <a:rPr lang="en-US" dirty="0" smtClean="0">
                <a:hlinkClick r:id="rId3"/>
              </a:rPr>
              <a:t>Deng</a:t>
            </a:r>
            <a:r>
              <a:rPr lang="en-US" dirty="0" smtClean="0"/>
              <a:t> </a:t>
            </a:r>
            <a:r>
              <a:rPr lang="en-US" dirty="0" smtClean="0"/>
              <a:t>– Spring 2011</a:t>
            </a:r>
            <a:endParaRPr lang="en-US" dirty="0"/>
          </a:p>
        </p:txBody>
      </p:sp>
    </p:spTree>
    <p:extLst>
      <p:ext uri="{BB962C8B-B14F-4D97-AF65-F5344CB8AC3E}">
        <p14:creationId xmlns:p14="http://schemas.microsoft.com/office/powerpoint/2010/main" val="3251974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smtClean="0">
                <a:hlinkClick r:id="rId3"/>
              </a:rPr>
              <a:t>Alice Yang</a:t>
            </a:r>
            <a:r>
              <a:rPr lang="en-US" dirty="0" smtClean="0"/>
              <a:t> </a:t>
            </a:r>
            <a:r>
              <a:rPr lang="en-US" dirty="0" smtClean="0"/>
              <a:t>– Spring </a:t>
            </a:r>
            <a:r>
              <a:rPr lang="en-US" dirty="0" smtClean="0"/>
              <a:t>2012</a:t>
            </a:r>
            <a:endParaRPr lang="en-US" dirty="0"/>
          </a:p>
        </p:txBody>
      </p:sp>
      <p:pic>
        <p:nvPicPr>
          <p:cNvPr id="4" name="Picture 3">
            <a:hlinkClick r:id="rId4"/>
          </p:cNvPr>
          <p:cNvPicPr>
            <a:picLocks noChangeAspect="1"/>
          </p:cNvPicPr>
          <p:nvPr/>
        </p:nvPicPr>
        <p:blipFill>
          <a:blip r:embed="rId5"/>
          <a:stretch>
            <a:fillRect/>
          </a:stretch>
        </p:blipFill>
        <p:spPr>
          <a:xfrm>
            <a:off x="1333500" y="2077454"/>
            <a:ext cx="6477000" cy="3408947"/>
          </a:xfrm>
          <a:prstGeom prst="rect">
            <a:avLst/>
          </a:prstGeom>
        </p:spPr>
      </p:pic>
    </p:spTree>
    <p:extLst>
      <p:ext uri="{BB962C8B-B14F-4D97-AF65-F5344CB8AC3E}">
        <p14:creationId xmlns:p14="http://schemas.microsoft.com/office/powerpoint/2010/main" val="19535418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GPU-Based Physically-Based Photorealistic Unbiased </a:t>
            </a:r>
            <a:r>
              <a:rPr lang="en-US" sz="4000" dirty="0" err="1"/>
              <a:t>Pathtracer</a:t>
            </a:r>
            <a:endParaRPr lang="en-US" sz="4000" dirty="0"/>
          </a:p>
        </p:txBody>
      </p:sp>
      <p:sp>
        <p:nvSpPr>
          <p:cNvPr id="4" name="Rectangle 3"/>
          <p:cNvSpPr/>
          <p:nvPr/>
        </p:nvSpPr>
        <p:spPr>
          <a:xfrm>
            <a:off x="2639420" y="5955268"/>
            <a:ext cx="3929281" cy="369332"/>
          </a:xfrm>
          <a:prstGeom prst="rect">
            <a:avLst/>
          </a:prstGeom>
        </p:spPr>
        <p:txBody>
          <a:bodyPr wrap="none">
            <a:spAutoFit/>
          </a:bodyPr>
          <a:lstStyle/>
          <a:p>
            <a:r>
              <a:rPr lang="en-US" dirty="0">
                <a:hlinkClick r:id="rId3"/>
              </a:rPr>
              <a:t>Peter </a:t>
            </a:r>
            <a:r>
              <a:rPr lang="en-US" dirty="0" err="1">
                <a:hlinkClick r:id="rId3"/>
              </a:rPr>
              <a:t>Kutz</a:t>
            </a:r>
            <a:r>
              <a:rPr lang="en-US" dirty="0">
                <a:hlinkClick r:id="rId3"/>
              </a:rPr>
              <a:t> and Karl </a:t>
            </a:r>
            <a:r>
              <a:rPr lang="en-US" dirty="0" smtClean="0">
                <a:hlinkClick r:id="rId3"/>
              </a:rPr>
              <a:t>Li</a:t>
            </a:r>
            <a:r>
              <a:rPr lang="en-US" dirty="0" smtClean="0"/>
              <a:t> </a:t>
            </a:r>
            <a:r>
              <a:rPr lang="en-US" dirty="0" smtClean="0"/>
              <a:t>– Spring 2012</a:t>
            </a:r>
            <a:endParaRPr lang="en-US" dirty="0"/>
          </a:p>
        </p:txBody>
      </p:sp>
      <p:pic>
        <p:nvPicPr>
          <p:cNvPr id="3" name="Picture 2" descr="http://1.bp.blogspot.com/-ioQLLKZxCXo/T5d6WhSMg6I/AAAAAAAAAc4/QUlZxUn9pxU/s1600/DepthOf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0"/>
            <a:ext cx="33528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255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Non-Photorealistic Toon Rendering</a:t>
            </a:r>
            <a:endParaRPr lang="en-US" sz="4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3415273" y="5955268"/>
            <a:ext cx="2313454" cy="369332"/>
          </a:xfrm>
          <a:prstGeom prst="rect">
            <a:avLst/>
          </a:prstGeom>
        </p:spPr>
        <p:txBody>
          <a:bodyPr wrap="none">
            <a:spAutoFit/>
          </a:bodyPr>
          <a:lstStyle/>
          <a:p>
            <a:r>
              <a:rPr lang="en-US" dirty="0" smtClean="0">
                <a:hlinkClick r:id="rId4"/>
              </a:rPr>
              <a:t>Kong Ma</a:t>
            </a:r>
            <a:r>
              <a:rPr lang="en-US" dirty="0" smtClean="0"/>
              <a:t> – Fall 2012</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2057401"/>
            <a:ext cx="5896310" cy="3362079"/>
          </a:xfrm>
          <a:prstGeom prst="rect">
            <a:avLst/>
          </a:prstGeom>
        </p:spPr>
      </p:pic>
      <p:sp>
        <p:nvSpPr>
          <p:cNvPr id="2" name="Title 1"/>
          <p:cNvSpPr>
            <a:spLocks noGrp="1"/>
          </p:cNvSpPr>
          <p:nvPr>
            <p:ph type="title"/>
          </p:nvPr>
        </p:nvSpPr>
        <p:spPr/>
        <p:txBody>
          <a:bodyPr/>
          <a:lstStyle/>
          <a:p>
            <a:r>
              <a:rPr lang="en-US" dirty="0" smtClean="0"/>
              <a:t>WebGL Water Simulation</a:t>
            </a:r>
            <a:endParaRPr lang="en-US"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a:t>
            </a:r>
            <a:r>
              <a:rPr lang="en-US" dirty="0" smtClean="0"/>
              <a:t>– Fall </a:t>
            </a:r>
            <a:r>
              <a:rPr lang="en-US" dirty="0" smtClean="0"/>
              <a:t>2013</a:t>
            </a:r>
            <a:endParaRPr lang="en-US" dirty="0"/>
          </a:p>
        </p:txBody>
      </p:sp>
    </p:spTree>
    <p:extLst>
      <p:ext uri="{BB962C8B-B14F-4D97-AF65-F5344CB8AC3E}">
        <p14:creationId xmlns:p14="http://schemas.microsoft.com/office/powerpoint/2010/main" val="780579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2114550"/>
            <a:ext cx="5496088" cy="3371850"/>
          </a:xfrm>
          <a:prstGeom prst="rect">
            <a:avLst/>
          </a:prstGeom>
        </p:spPr>
      </p:pic>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Fall </a:t>
            </a:r>
            <a:r>
              <a:rPr lang="en-US" dirty="0" smtClean="0"/>
              <a:t>2013</a:t>
            </a:r>
            <a:endParaRPr lang="en-US" dirty="0"/>
          </a:p>
        </p:txBody>
      </p:sp>
    </p:spTree>
    <p:extLst>
      <p:ext uri="{BB962C8B-B14F-4D97-AF65-F5344CB8AC3E}">
        <p14:creationId xmlns:p14="http://schemas.microsoft.com/office/powerpoint/2010/main" val="20039710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Accelerated Stochastic Progressive Photon Mapping On GPU</a:t>
            </a:r>
          </a:p>
        </p:txBody>
      </p:sp>
      <p:sp>
        <p:nvSpPr>
          <p:cNvPr id="5" name="TextBox 4"/>
          <p:cNvSpPr txBox="1"/>
          <p:nvPr/>
        </p:nvSpPr>
        <p:spPr>
          <a:xfrm>
            <a:off x="1371600" y="5496036"/>
            <a:ext cx="6400800" cy="369332"/>
          </a:xfrm>
          <a:prstGeom prst="rect">
            <a:avLst/>
          </a:prstGeom>
          <a:noFill/>
        </p:spPr>
        <p:txBody>
          <a:bodyPr wrap="square" rtlCol="0">
            <a:spAutoFit/>
          </a:bodyPr>
          <a:lstStyle/>
          <a:p>
            <a:pPr algn="ctr"/>
            <a:r>
              <a:rPr lang="en-US" dirty="0">
                <a:hlinkClick r:id="rId3"/>
              </a:rPr>
              <a:t>Ishaan Singh, </a:t>
            </a:r>
            <a:r>
              <a:rPr lang="en-US" dirty="0" err="1">
                <a:hlinkClick r:id="rId3"/>
              </a:rPr>
              <a:t>Yingting</a:t>
            </a:r>
            <a:r>
              <a:rPr lang="en-US" dirty="0">
                <a:hlinkClick r:id="rId3"/>
              </a:rPr>
              <a:t> Xiao, </a:t>
            </a:r>
            <a:r>
              <a:rPr lang="en-US" dirty="0" err="1">
                <a:hlinkClick r:id="rId3"/>
              </a:rPr>
              <a:t>Xiaoyan</a:t>
            </a:r>
            <a:r>
              <a:rPr lang="en-US" dirty="0">
                <a:hlinkClick r:id="rId3"/>
              </a:rPr>
              <a:t> Zhu</a:t>
            </a:r>
            <a:r>
              <a:rPr lang="en-US" dirty="0"/>
              <a:t> – </a:t>
            </a:r>
            <a:r>
              <a:rPr lang="en-US" dirty="0" smtClean="0"/>
              <a:t>Fall </a:t>
            </a:r>
            <a:r>
              <a:rPr lang="en-US" dirty="0" smtClean="0"/>
              <a:t>2013</a:t>
            </a:r>
            <a:endParaRPr lang="en-US" dirty="0"/>
          </a:p>
        </p:txBody>
      </p:sp>
      <p:pic>
        <p:nvPicPr>
          <p:cNvPr id="3" name="Picture 2"/>
          <p:cNvPicPr>
            <a:picLocks noChangeAspect="1"/>
          </p:cNvPicPr>
          <p:nvPr/>
        </p:nvPicPr>
        <p:blipFill>
          <a:blip r:embed="rId4"/>
          <a:stretch>
            <a:fillRect/>
          </a:stretch>
        </p:blipFill>
        <p:spPr>
          <a:xfrm>
            <a:off x="1714101" y="2075995"/>
            <a:ext cx="5715798" cy="3258005"/>
          </a:xfrm>
          <a:prstGeom prst="rect">
            <a:avLst/>
          </a:prstGeom>
        </p:spPr>
      </p:pic>
    </p:spTree>
    <p:extLst>
      <p:ext uri="{BB962C8B-B14F-4D97-AF65-F5344CB8AC3E}">
        <p14:creationId xmlns:p14="http://schemas.microsoft.com/office/powerpoint/2010/main" val="33237495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Uniform </a:t>
            </a:r>
            <a:r>
              <a:rPr lang="en-US" sz="4000" dirty="0"/>
              <a:t>grid and </a:t>
            </a:r>
            <a:r>
              <a:rPr lang="en-US" sz="4000" dirty="0" err="1"/>
              <a:t>kd</a:t>
            </a:r>
            <a:r>
              <a:rPr lang="en-US" sz="4000" dirty="0"/>
              <a:t>-tree in CUDA</a:t>
            </a:r>
            <a:endParaRPr lang="en-US" sz="4000"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Jeremy </a:t>
            </a:r>
            <a:r>
              <a:rPr lang="en-US" dirty="0" err="1">
                <a:hlinkClick r:id="rId3"/>
              </a:rPr>
              <a:t>Newlin</a:t>
            </a:r>
            <a:r>
              <a:rPr lang="en-US" dirty="0">
                <a:hlinkClick r:id="rId3"/>
              </a:rPr>
              <a:t> and Danny </a:t>
            </a:r>
            <a:r>
              <a:rPr lang="en-US" dirty="0" err="1">
                <a:hlinkClick r:id="rId3"/>
              </a:rPr>
              <a:t>Rerucha</a:t>
            </a:r>
            <a:r>
              <a:rPr lang="en-US" dirty="0" smtClean="0"/>
              <a:t> – Fall 2014</a:t>
            </a:r>
            <a:endParaRPr lang="en-US" dirty="0"/>
          </a:p>
        </p:txBody>
      </p:sp>
      <p:pic>
        <p:nvPicPr>
          <p:cNvPr id="11266"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1996693"/>
            <a:ext cx="3276600" cy="336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7996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Forward+ Renderer using OpenGL/Compute Shaders</a:t>
            </a:r>
            <a:endParaRPr lang="en-US" sz="4000" dirty="0"/>
          </a:p>
        </p:txBody>
      </p:sp>
      <p:sp>
        <p:nvSpPr>
          <p:cNvPr id="5" name="TextBox 4"/>
          <p:cNvSpPr txBox="1"/>
          <p:nvPr/>
        </p:nvSpPr>
        <p:spPr>
          <a:xfrm>
            <a:off x="1828800" y="5496036"/>
            <a:ext cx="5486400" cy="369332"/>
          </a:xfrm>
          <a:prstGeom prst="rect">
            <a:avLst/>
          </a:prstGeom>
          <a:noFill/>
        </p:spPr>
        <p:txBody>
          <a:bodyPr wrap="square" rtlCol="0">
            <a:spAutoFit/>
          </a:bodyPr>
          <a:lstStyle/>
          <a:p>
            <a:pPr algn="ctr"/>
            <a:r>
              <a:rPr lang="en-US" dirty="0">
                <a:hlinkClick r:id="rId3"/>
              </a:rPr>
              <a:t>Bradley </a:t>
            </a:r>
            <a:r>
              <a:rPr lang="en-US" dirty="0" err="1">
                <a:hlinkClick r:id="rId3"/>
              </a:rPr>
              <a:t>Crusco</a:t>
            </a:r>
            <a:r>
              <a:rPr lang="en-US" dirty="0">
                <a:hlinkClick r:id="rId3"/>
              </a:rPr>
              <a:t> </a:t>
            </a:r>
            <a:r>
              <a:rPr lang="en-US" dirty="0" smtClean="0">
                <a:hlinkClick r:id="rId3"/>
              </a:rPr>
              <a:t>and Megan </a:t>
            </a:r>
            <a:r>
              <a:rPr lang="en-US" dirty="0">
                <a:hlinkClick r:id="rId3"/>
              </a:rPr>
              <a:t>Moore</a:t>
            </a:r>
            <a:r>
              <a:rPr lang="en-US" dirty="0" smtClean="0"/>
              <a:t> – Fall 2015</a:t>
            </a:r>
            <a:endParaRPr lang="en-US" dirty="0"/>
          </a:p>
        </p:txBody>
      </p:sp>
      <p:pic>
        <p:nvPicPr>
          <p:cNvPr id="6" name="Picture 5"/>
          <p:cNvPicPr>
            <a:picLocks noChangeAspect="1"/>
          </p:cNvPicPr>
          <p:nvPr/>
        </p:nvPicPr>
        <p:blipFill>
          <a:blip r:embed="rId4"/>
          <a:stretch>
            <a:fillRect/>
          </a:stretch>
        </p:blipFill>
        <p:spPr>
          <a:xfrm>
            <a:off x="1612634" y="2166750"/>
            <a:ext cx="5918732" cy="3329286"/>
          </a:xfrm>
          <a:prstGeom prst="rect">
            <a:avLst/>
          </a:prstGeom>
        </p:spPr>
      </p:pic>
    </p:spTree>
    <p:extLst>
      <p:ext uri="{BB962C8B-B14F-4D97-AF65-F5344CB8AC3E}">
        <p14:creationId xmlns:p14="http://schemas.microsoft.com/office/powerpoint/2010/main" val="3614492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458200" cy="609600"/>
          </a:xfrm>
        </p:spPr>
        <p:txBody>
          <a:bodyPr/>
          <a:lstStyle/>
          <a:p>
            <a:pPr eaLnBrk="1" hangingPunct="1">
              <a:defRPr/>
            </a:pPr>
            <a:r>
              <a:rPr lang="en-US" dirty="0" smtClean="0"/>
              <a:t>Here to facilitate inspiration, not really teach</a:t>
            </a:r>
          </a:p>
          <a:p>
            <a:pPr eaLnBrk="1" hangingPunct="1">
              <a:defRPr/>
            </a:pPr>
            <a:r>
              <a:rPr lang="en-US" dirty="0" smtClean="0"/>
              <a:t>Perhaps you will be inspired by</a:t>
            </a:r>
          </a:p>
          <a:p>
            <a:pPr lvl="1" eaLnBrk="1" hangingPunct="1">
              <a:defRPr/>
            </a:pPr>
            <a:r>
              <a:rPr lang="en-US" dirty="0" smtClean="0"/>
              <a:t>Past students</a:t>
            </a:r>
          </a:p>
          <a:p>
            <a:pPr lvl="1" eaLnBrk="1" hangingPunct="1">
              <a:defRPr/>
            </a:pPr>
            <a:r>
              <a:rPr lang="en-US" dirty="0" smtClean="0"/>
              <a:t>Your peers</a:t>
            </a:r>
          </a:p>
          <a:p>
            <a:pPr lvl="1" eaLnBrk="1" hangingPunct="1">
              <a:defRPr/>
            </a:pPr>
            <a:r>
              <a:rPr lang="en-US" dirty="0" smtClean="0"/>
              <a:t>The TAs</a:t>
            </a:r>
          </a:p>
          <a:p>
            <a:pPr lvl="1" eaLnBrk="1" hangingPunct="1">
              <a:defRPr/>
            </a:pPr>
            <a:r>
              <a:rPr lang="en-US" dirty="0" smtClean="0"/>
              <a:t>Yourself</a:t>
            </a:r>
          </a:p>
          <a:p>
            <a:pPr eaLnBrk="1" hangingPunct="1">
              <a:defRPr/>
            </a:pPr>
            <a:r>
              <a:rPr lang="en-US" dirty="0"/>
              <a:t>“Education is not the filling of a pail, but the lighting of a fire.”  - W. B. Yeats</a:t>
            </a:r>
          </a:p>
          <a:p>
            <a:pPr marL="0" indent="0" eaLnBrk="1" hangingPunct="1">
              <a:buNone/>
              <a:defRPr/>
            </a:pPr>
            <a:endParaRPr lang="en-US" dirty="0" smtClean="0"/>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2785860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smtClean="0"/>
              <a:t>Twitter</a:t>
            </a:r>
          </a:p>
        </p:txBody>
      </p:sp>
      <p:pic>
        <p:nvPicPr>
          <p:cNvPr id="583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763" y="2043114"/>
            <a:ext cx="3262312" cy="354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2043114"/>
            <a:ext cx="2952750" cy="3563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94039" y="2043114"/>
            <a:ext cx="2668587" cy="354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67354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grpSp>
        <p:nvGrpSpPr>
          <p:cNvPr id="7" name="Group 6"/>
          <p:cNvGrpSpPr/>
          <p:nvPr/>
        </p:nvGrpSpPr>
        <p:grpSpPr>
          <a:xfrm>
            <a:off x="432095" y="1828800"/>
            <a:ext cx="8279811" cy="3309860"/>
            <a:chOff x="304800" y="2368693"/>
            <a:chExt cx="8279811" cy="3309860"/>
          </a:xfrm>
        </p:grpSpPr>
        <p:pic>
          <p:nvPicPr>
            <p:cNvPr id="4" name="Picture 3"/>
            <p:cNvPicPr>
              <a:picLocks noChangeAspect="1"/>
            </p:cNvPicPr>
            <p:nvPr/>
          </p:nvPicPr>
          <p:blipFill>
            <a:blip r:embed="rId3"/>
            <a:stretch>
              <a:fillRect/>
            </a:stretch>
          </p:blipFill>
          <p:spPr>
            <a:xfrm>
              <a:off x="304800" y="2368693"/>
              <a:ext cx="2630598" cy="2358893"/>
            </a:xfrm>
            <a:prstGeom prst="rect">
              <a:avLst/>
            </a:prstGeom>
          </p:spPr>
        </p:pic>
        <p:pic>
          <p:nvPicPr>
            <p:cNvPr id="5" name="Picture 4"/>
            <p:cNvPicPr>
              <a:picLocks noChangeAspect="1"/>
            </p:cNvPicPr>
            <p:nvPr/>
          </p:nvPicPr>
          <p:blipFill>
            <a:blip r:embed="rId4"/>
            <a:stretch>
              <a:fillRect/>
            </a:stretch>
          </p:blipFill>
          <p:spPr>
            <a:xfrm>
              <a:off x="3318777" y="2368693"/>
              <a:ext cx="2470045" cy="3309860"/>
            </a:xfrm>
            <a:prstGeom prst="rect">
              <a:avLst/>
            </a:prstGeom>
          </p:spPr>
        </p:pic>
        <p:pic>
          <p:nvPicPr>
            <p:cNvPr id="6" name="Picture 5"/>
            <p:cNvPicPr>
              <a:picLocks noChangeAspect="1"/>
            </p:cNvPicPr>
            <p:nvPr/>
          </p:nvPicPr>
          <p:blipFill>
            <a:blip r:embed="rId5"/>
            <a:stretch>
              <a:fillRect/>
            </a:stretch>
          </p:blipFill>
          <p:spPr>
            <a:xfrm>
              <a:off x="6172200" y="2368693"/>
              <a:ext cx="2412411" cy="2935237"/>
            </a:xfrm>
            <a:prstGeom prst="rect">
              <a:avLst/>
            </a:prstGeom>
          </p:spPr>
        </p:pic>
      </p:grpSp>
    </p:spTree>
    <p:extLst>
      <p:ext uri="{BB962C8B-B14F-4D97-AF65-F5344CB8AC3E}">
        <p14:creationId xmlns:p14="http://schemas.microsoft.com/office/powerpoint/2010/main" val="3834973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Shadertoy</a:t>
            </a:r>
            <a:endParaRPr lang="en-US" dirty="0"/>
          </a:p>
        </p:txBody>
      </p:sp>
      <p:pic>
        <p:nvPicPr>
          <p:cNvPr id="4" name="Picture 3"/>
          <p:cNvPicPr>
            <a:picLocks noChangeAspect="1"/>
          </p:cNvPicPr>
          <p:nvPr/>
        </p:nvPicPr>
        <p:blipFill>
          <a:blip r:embed="rId3"/>
          <a:stretch>
            <a:fillRect/>
          </a:stretch>
        </p:blipFill>
        <p:spPr>
          <a:xfrm>
            <a:off x="533400" y="1828800"/>
            <a:ext cx="3613702" cy="4562474"/>
          </a:xfrm>
          <a:prstGeom prst="rect">
            <a:avLst/>
          </a:prstGeom>
        </p:spPr>
      </p:pic>
      <p:sp>
        <p:nvSpPr>
          <p:cNvPr id="5" name="Rectangle 4"/>
          <p:cNvSpPr/>
          <p:nvPr/>
        </p:nvSpPr>
        <p:spPr>
          <a:xfrm>
            <a:off x="76200" y="6412468"/>
            <a:ext cx="4309770" cy="369332"/>
          </a:xfrm>
          <a:prstGeom prst="rect">
            <a:avLst/>
          </a:prstGeom>
        </p:spPr>
        <p:txBody>
          <a:bodyPr wrap="none">
            <a:spAutoFit/>
          </a:bodyPr>
          <a:lstStyle/>
          <a:p>
            <a:r>
              <a:rPr lang="en-US" dirty="0">
                <a:hlinkClick r:id="rId4"/>
              </a:rPr>
              <a:t>https://</a:t>
            </a:r>
            <a:r>
              <a:rPr lang="en-US" dirty="0" smtClean="0">
                <a:hlinkClick r:id="rId4"/>
              </a:rPr>
              <a:t>www.shadertoy.com/view/4l2SzV</a:t>
            </a:r>
            <a:endParaRPr lang="en-US" dirty="0"/>
          </a:p>
        </p:txBody>
      </p:sp>
    </p:spTree>
    <p:extLst>
      <p:ext uri="{BB962C8B-B14F-4D97-AF65-F5344CB8AC3E}">
        <p14:creationId xmlns:p14="http://schemas.microsoft.com/office/powerpoint/2010/main" val="2831472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Closing Thoughts</a:t>
            </a:r>
          </a:p>
        </p:txBody>
      </p:sp>
      <p:sp>
        <p:nvSpPr>
          <p:cNvPr id="2" name="Content Placeholder 1"/>
          <p:cNvSpPr>
            <a:spLocks noGrp="1"/>
          </p:cNvSpPr>
          <p:nvPr>
            <p:ph idx="1"/>
          </p:nvPr>
        </p:nvSpPr>
        <p:spPr>
          <a:xfrm>
            <a:off x="152400" y="1981200"/>
            <a:ext cx="8991600" cy="3048000"/>
          </a:xfrm>
        </p:spPr>
        <p:txBody>
          <a:bodyPr/>
          <a:lstStyle/>
          <a:p>
            <a:pPr eaLnBrk="1" hangingPunct="1">
              <a:defRPr/>
            </a:pPr>
            <a:r>
              <a:rPr lang="en-US" sz="2800" dirty="0"/>
              <a:t>I want </a:t>
            </a:r>
            <a:r>
              <a:rPr lang="en-US" sz="2800" dirty="0" smtClean="0"/>
              <a:t>CIS 565 to make a disproportional impact on you relative to other courses</a:t>
            </a:r>
            <a:endParaRPr lang="en-US" sz="2800" dirty="0"/>
          </a:p>
          <a:p>
            <a:pPr eaLnBrk="1" hangingPunct="1">
              <a:defRPr/>
            </a:pPr>
            <a:r>
              <a:rPr lang="en-US" sz="2800" dirty="0" smtClean="0"/>
              <a:t>Progress </a:t>
            </a:r>
            <a:r>
              <a:rPr lang="en-US" sz="2800" dirty="0" smtClean="0"/>
              <a:t>– students surpass </a:t>
            </a:r>
            <a:r>
              <a:rPr lang="en-US" sz="2800" dirty="0" smtClean="0"/>
              <a:t>teachers</a:t>
            </a:r>
            <a:endParaRPr lang="en-US" sz="2800" dirty="0" smtClean="0"/>
          </a:p>
          <a:p>
            <a:pPr marL="0" indent="0" eaLnBrk="1" hangingPunct="1">
              <a:buFont typeface="Wingdings" pitchFamily="2" charset="2"/>
              <a:buNone/>
              <a:defRPr/>
            </a:pPr>
            <a:endParaRPr lang="en-US" sz="2800" dirty="0" smtClean="0"/>
          </a:p>
        </p:txBody>
      </p:sp>
      <p:pic>
        <p:nvPicPr>
          <p:cNvPr id="3" name="Picture 2"/>
          <p:cNvPicPr>
            <a:picLocks noChangeAspect="1"/>
          </p:cNvPicPr>
          <p:nvPr/>
        </p:nvPicPr>
        <p:blipFill>
          <a:blip r:embed="rId3"/>
          <a:stretch>
            <a:fillRect/>
          </a:stretch>
        </p:blipFill>
        <p:spPr>
          <a:xfrm>
            <a:off x="5908159" y="3505200"/>
            <a:ext cx="2931041" cy="3233057"/>
          </a:xfrm>
          <a:prstGeom prst="rect">
            <a:avLst/>
          </a:prstGeom>
        </p:spPr>
      </p:pic>
    </p:spTree>
    <p:extLst>
      <p:ext uri="{BB962C8B-B14F-4D97-AF65-F5344CB8AC3E}">
        <p14:creationId xmlns:p14="http://schemas.microsoft.com/office/powerpoint/2010/main" val="18401843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sz="2800" dirty="0" smtClean="0"/>
              <a:t>Google Group</a:t>
            </a:r>
          </a:p>
          <a:p>
            <a:pPr lvl="1" eaLnBrk="1" hangingPunct="1">
              <a:defRPr/>
            </a:pPr>
            <a:r>
              <a:rPr lang="en-US" sz="2000" dirty="0" smtClean="0"/>
              <a:t>Signup</a:t>
            </a:r>
            <a:r>
              <a:rPr lang="en-US" sz="2000" dirty="0"/>
              <a:t>: </a:t>
            </a:r>
            <a:r>
              <a:rPr lang="en-US" sz="2000" dirty="0">
                <a:hlinkClick r:id="rId3"/>
              </a:rPr>
              <a:t>https://groups.google.com/forum/#!</a:t>
            </a:r>
            <a:r>
              <a:rPr lang="en-US" sz="2000" dirty="0" smtClean="0">
                <a:hlinkClick r:id="rId3"/>
              </a:rPr>
              <a:t>forum/cis-565-fall-2016</a:t>
            </a:r>
            <a:endParaRPr lang="en-US" sz="1800" dirty="0"/>
          </a:p>
          <a:p>
            <a:pPr marL="0" indent="0" eaLnBrk="1" hangingPunct="1">
              <a:buNone/>
              <a:defRPr/>
            </a:pPr>
            <a:endParaRPr lang="en-US" sz="2800" dirty="0" smtClean="0"/>
          </a:p>
          <a:p>
            <a:pPr eaLnBrk="1" hangingPunct="1">
              <a:defRPr/>
            </a:pPr>
            <a:r>
              <a:rPr lang="en-US" sz="2800" dirty="0" smtClean="0"/>
              <a:t>Project 0 is out!</a:t>
            </a:r>
          </a:p>
          <a:p>
            <a:pPr lvl="1" eaLnBrk="1" hangingPunct="1">
              <a:defRPr/>
            </a:pPr>
            <a:r>
              <a:rPr lang="en-US" sz="2000" dirty="0">
                <a:hlinkClick r:id="rId4"/>
              </a:rPr>
              <a:t>https://</a:t>
            </a:r>
            <a:r>
              <a:rPr lang="en-US" sz="2000" dirty="0" smtClean="0">
                <a:hlinkClick r:id="rId4"/>
              </a:rPr>
              <a:t>github.com/CIS565-Fall-2016/Project0-CUDA-Getting-Started</a:t>
            </a:r>
            <a:endParaRPr lang="en-US" sz="2000" dirty="0"/>
          </a:p>
          <a:p>
            <a:pPr eaLnBrk="1" hangingPunct="1">
              <a:defRPr/>
            </a:pPr>
            <a:endParaRPr lang="en-US" sz="2800" dirty="0" smtClean="0"/>
          </a:p>
          <a:p>
            <a:pPr eaLnBrk="1" hangingPunct="1">
              <a:defRPr/>
            </a:pPr>
            <a:r>
              <a:rPr lang="en-US" sz="2800" dirty="0" smtClean="0"/>
              <a:t>LinkedIn</a:t>
            </a:r>
            <a:endParaRPr lang="en-US" sz="2800" dirty="0" smtClean="0"/>
          </a:p>
          <a:p>
            <a:pPr lvl="1" eaLnBrk="1" hangingPunct="1">
              <a:defRPr/>
            </a:pPr>
            <a:r>
              <a:rPr lang="en-US" sz="2400" dirty="0" smtClean="0"/>
              <a:t>Join our group: </a:t>
            </a:r>
            <a:r>
              <a:rPr lang="en-US" sz="1200" dirty="0">
                <a:hlinkClick r:id="rId5"/>
              </a:rPr>
              <a:t>https://</a:t>
            </a:r>
            <a:r>
              <a:rPr lang="en-US" sz="1200" dirty="0" smtClean="0">
                <a:hlinkClick r:id="rId5"/>
              </a:rPr>
              <a:t>www.linkedin.com/groups/GPU-Programming-Architecture-6540935</a:t>
            </a:r>
            <a:endParaRPr lang="en-US" dirty="0" smtClean="0"/>
          </a:p>
          <a:p>
            <a:pPr marL="0" indent="0" eaLnBrk="1" hangingPunct="1">
              <a:buNone/>
              <a:defRPr/>
            </a:pPr>
            <a:endParaRPr lang="en-US" sz="2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t>
            </a:r>
            <a:r>
              <a:rPr lang="en-US" dirty="0" smtClean="0"/>
              <a:t>Assistants </a:t>
            </a:r>
            <a:endParaRPr lang="en-US" dirty="0" smtClean="0"/>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err="1"/>
              <a:t>Shuai</a:t>
            </a:r>
            <a:r>
              <a:rPr lang="en-US" dirty="0"/>
              <a:t> Shao (Shrek)</a:t>
            </a:r>
            <a:endParaRPr lang="en-US" dirty="0" smtClean="0"/>
          </a:p>
          <a:p>
            <a:pPr lvl="1" eaLnBrk="1" hangingPunct="1">
              <a:defRPr/>
            </a:pPr>
            <a:r>
              <a:rPr lang="en-US" dirty="0" smtClean="0">
                <a:hlinkClick r:id="rId3"/>
              </a:rPr>
              <a:t>shrekshao@gmail.com</a:t>
            </a:r>
            <a:endParaRPr lang="en-US" dirty="0" smtClean="0"/>
          </a:p>
          <a:p>
            <a:pPr lvl="1" eaLnBrk="1" hangingPunct="1">
              <a:defRPr/>
            </a:pPr>
            <a:r>
              <a:rPr lang="en-US" dirty="0">
                <a:hlinkClick r:id="rId4"/>
              </a:rPr>
              <a:t>@</a:t>
            </a:r>
            <a:r>
              <a:rPr lang="en-US" dirty="0" err="1">
                <a:hlinkClick r:id="rId4"/>
              </a:rPr>
              <a:t>shrekshao</a:t>
            </a:r>
            <a:endParaRPr lang="en-US" dirty="0" smtClean="0"/>
          </a:p>
          <a:p>
            <a:pPr eaLnBrk="1" hangingPunct="1">
              <a:defRPr/>
            </a:pPr>
            <a:r>
              <a:rPr lang="en-US" dirty="0" smtClean="0"/>
              <a:t>Office Hours</a:t>
            </a:r>
          </a:p>
          <a:p>
            <a:pPr lvl="1" eaLnBrk="1" hangingPunct="1">
              <a:defRPr/>
            </a:pPr>
            <a:r>
              <a:rPr lang="en-US" dirty="0"/>
              <a:t>Friday, </a:t>
            </a:r>
            <a:r>
              <a:rPr lang="en-US" dirty="0" smtClean="0"/>
              <a:t>5-7pm</a:t>
            </a:r>
          </a:p>
          <a:p>
            <a:pPr lvl="1" eaLnBrk="1" hangingPunct="1">
              <a:defRPr/>
            </a:pPr>
            <a:r>
              <a:rPr lang="en-US" dirty="0" smtClean="0"/>
              <a:t>SIG Lab</a:t>
            </a: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5"/>
              </a:rPr>
              <a:t>https://shrekshao.github.io</a:t>
            </a:r>
            <a:r>
              <a:rPr lang="en-US" sz="1200" dirty="0" smtClean="0">
                <a:hlinkClick r:id="rId5"/>
              </a:rPr>
              <a:t>/</a:t>
            </a:r>
            <a:endParaRPr lang="en-US" sz="1200" dirty="0"/>
          </a:p>
        </p:txBody>
      </p:sp>
      <p:pic>
        <p:nvPicPr>
          <p:cNvPr id="2050" name="Picture 2" descr="https://pbs.twimg.com/media/CdnBU9ZVIAAwIL5.jpg:lar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147" y="3262460"/>
            <a:ext cx="4184453" cy="3138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Teaching </a:t>
            </a:r>
            <a:r>
              <a:rPr lang="en-US" dirty="0" smtClean="0"/>
              <a:t>Assistants </a:t>
            </a:r>
            <a:endParaRPr lang="en-US" dirty="0" smtClean="0"/>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smtClean="0"/>
              <a:t>Gary Li</a:t>
            </a:r>
            <a:endParaRPr lang="en-US" dirty="0" smtClean="0"/>
          </a:p>
          <a:p>
            <a:pPr lvl="1" eaLnBrk="1" hangingPunct="1">
              <a:defRPr/>
            </a:pPr>
            <a:r>
              <a:rPr lang="en-US" dirty="0" smtClean="0">
                <a:hlinkClick r:id="rId3"/>
              </a:rPr>
              <a:t>likang@seas.upenn.edu</a:t>
            </a:r>
            <a:endParaRPr lang="en-US" dirty="0" smtClean="0"/>
          </a:p>
          <a:p>
            <a:pPr eaLnBrk="1" hangingPunct="1">
              <a:defRPr/>
            </a:pPr>
            <a:r>
              <a:rPr lang="en-US" dirty="0" smtClean="0"/>
              <a:t>Office Hours</a:t>
            </a:r>
          </a:p>
          <a:p>
            <a:pPr lvl="1" eaLnBrk="1" hangingPunct="1">
              <a:defRPr/>
            </a:pPr>
            <a:r>
              <a:rPr lang="en-US" dirty="0" smtClean="0"/>
              <a:t>Tuesday, 5-7pm</a:t>
            </a:r>
          </a:p>
          <a:p>
            <a:pPr lvl="1" eaLnBrk="1" hangingPunct="1">
              <a:defRPr/>
            </a:pPr>
            <a:r>
              <a:rPr lang="en-US" dirty="0" smtClean="0"/>
              <a:t>SIG Lab</a:t>
            </a: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a:hlinkClick r:id="rId4"/>
              </a:rPr>
              <a:t>http://</a:t>
            </a:r>
            <a:r>
              <a:rPr lang="en-US" sz="1200" dirty="0" smtClean="0">
                <a:hlinkClick r:id="rId4"/>
              </a:rPr>
              <a:t>likangning93.wixsite.com/home</a:t>
            </a:r>
            <a:endParaRPr lang="en-US" sz="1200" dirty="0"/>
          </a:p>
        </p:txBody>
      </p:sp>
      <p:pic>
        <p:nvPicPr>
          <p:cNvPr id="3" name="Picture 2"/>
          <p:cNvPicPr>
            <a:picLocks noChangeAspect="1"/>
          </p:cNvPicPr>
          <p:nvPr/>
        </p:nvPicPr>
        <p:blipFill>
          <a:blip r:embed="rId5"/>
          <a:stretch>
            <a:fillRect/>
          </a:stretch>
        </p:blipFill>
        <p:spPr>
          <a:xfrm>
            <a:off x="5486400" y="1981200"/>
            <a:ext cx="3080509" cy="3415072"/>
          </a:xfrm>
          <a:prstGeom prst="rect">
            <a:avLst/>
          </a:prstGeom>
        </p:spPr>
      </p:pic>
    </p:spTree>
    <p:extLst>
      <p:ext uri="{BB962C8B-B14F-4D97-AF65-F5344CB8AC3E}">
        <p14:creationId xmlns:p14="http://schemas.microsoft.com/office/powerpoint/2010/main" val="2405801854"/>
      </p:ext>
    </p:extLst>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11853</TotalTime>
  <Words>3788</Words>
  <Application>Microsoft Office PowerPoint</Application>
  <PresentationFormat>On-screen Show (4:3)</PresentationFormat>
  <Paragraphs>749</Paragraphs>
  <Slides>74</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ＭＳ Ｐゴシック</vt:lpstr>
      <vt:lpstr>ＭＳ Ｐゴシック</vt:lpstr>
      <vt:lpstr>Arial</vt:lpstr>
      <vt:lpstr>Arial Black</vt:lpstr>
      <vt:lpstr>Calibri</vt:lpstr>
      <vt:lpstr>Courier New</vt:lpstr>
      <vt:lpstr>Times New Roman</vt:lpstr>
      <vt:lpstr>Wingdings</vt:lpstr>
      <vt:lpstr>Pixel</vt:lpstr>
      <vt:lpstr>GPU Programming and Architecture:  Course Overview</vt:lpstr>
      <vt:lpstr>Lectures</vt:lpstr>
      <vt:lpstr>Recitations</vt:lpstr>
      <vt:lpstr>About Me</vt:lpstr>
      <vt:lpstr>About Me</vt:lpstr>
      <vt:lpstr>About Me</vt:lpstr>
      <vt:lpstr>About Me</vt:lpstr>
      <vt:lpstr>Teaching Assistants </vt:lpstr>
      <vt:lpstr>Teaching Assistants </vt:lpstr>
      <vt:lpstr>CIS 565 Alumni</vt:lpstr>
      <vt:lpstr>CIS 565 Hall of Fame (retired Fall 2013)</vt:lpstr>
      <vt:lpstr>Prerequisites</vt:lpstr>
      <vt:lpstr>Prerequisites</vt:lpstr>
      <vt:lpstr>Prerequisites</vt:lpstr>
      <vt:lpstr>Actual Prerequisites</vt:lpstr>
      <vt:lpstr>Course Website</vt:lpstr>
      <vt:lpstr>Google Group</vt:lpstr>
      <vt:lpstr>PowerPoint Presentation</vt:lpstr>
      <vt:lpstr>PowerPoint Presentation</vt:lpstr>
      <vt:lpstr>Completely Optional Books</vt:lpstr>
      <vt:lpstr>Course Topics</vt:lpstr>
      <vt:lpstr>Where are GPUs used?</vt:lpstr>
      <vt:lpstr>Course Topics</vt:lpstr>
      <vt:lpstr>Course Topics</vt:lpstr>
      <vt:lpstr>Course Topics</vt:lpstr>
      <vt:lpstr>Course Topics</vt:lpstr>
      <vt:lpstr>Course Topics</vt:lpstr>
      <vt:lpstr>Course Topics</vt:lpstr>
      <vt:lpstr>AMD Toyshop Demo</vt:lpstr>
      <vt:lpstr>AMD Leo Demo</vt:lpstr>
      <vt:lpstr>GPU Compute + Rendering</vt:lpstr>
      <vt:lpstr>Course Topics</vt:lpstr>
      <vt:lpstr>Turbulenz</vt:lpstr>
      <vt:lpstr>Unreal 4</vt:lpstr>
      <vt:lpstr>Doarama</vt:lpstr>
      <vt:lpstr>Marmoset Viewer</vt:lpstr>
      <vt:lpstr>Course Topics</vt:lpstr>
      <vt:lpstr>Course Topics</vt:lpstr>
      <vt:lpstr>Course Topics</vt:lpstr>
      <vt:lpstr>Course Topics</vt:lpstr>
      <vt:lpstr>Past CIS 565 Guest Speakers</vt:lpstr>
      <vt:lpstr>Fall 2016 Guest Lectures</vt:lpstr>
      <vt:lpstr>Hands-on Labs in Recitations</vt:lpstr>
      <vt:lpstr>Code sprint</vt:lpstr>
      <vt:lpstr>Grading</vt:lpstr>
      <vt:lpstr>Projects</vt:lpstr>
      <vt:lpstr>Projects</vt:lpstr>
      <vt:lpstr>Intensity</vt:lpstr>
      <vt:lpstr>Alumni Survey Results - GitHub</vt:lpstr>
      <vt:lpstr>Survey Results - GitHub</vt:lpstr>
      <vt:lpstr>On Interviews…</vt:lpstr>
      <vt:lpstr>Project Advice</vt:lpstr>
      <vt:lpstr>Project Advice</vt:lpstr>
      <vt:lpstr>Projects</vt:lpstr>
      <vt:lpstr>Survey Results – Open Source</vt:lpstr>
      <vt:lpstr>Survey Results – Open Source</vt:lpstr>
      <vt:lpstr>Survey Results – Open Source</vt:lpstr>
      <vt:lpstr> Academic Integrity</vt:lpstr>
      <vt:lpstr>Survey Results – Academic Integrity</vt:lpstr>
      <vt:lpstr>Final Projects</vt:lpstr>
      <vt:lpstr>Fast Pedestrian Recognition on the GPU</vt:lpstr>
      <vt:lpstr>Procedural Infinite City</vt:lpstr>
      <vt:lpstr>GPU-Based Physically-Based Photorealistic Unbiased Pathtracer</vt:lpstr>
      <vt:lpstr>Non-Photorealistic Toon Rendering</vt:lpstr>
      <vt:lpstr>WebGL Water Simulation</vt:lpstr>
      <vt:lpstr>Deferred Shading</vt:lpstr>
      <vt:lpstr>Accelerated Stochastic Progressive Photon Mapping On GPU</vt:lpstr>
      <vt:lpstr>Uniform grid and kd-tree in CUDA</vt:lpstr>
      <vt:lpstr>Forward+ Renderer using OpenGL/Compute Shaders</vt:lpstr>
      <vt:lpstr>Twitter</vt:lpstr>
      <vt:lpstr>Twitter</vt:lpstr>
      <vt:lpstr>Shadertoy</vt:lpstr>
      <vt:lpstr>Closing Thoughts</vt:lpstr>
      <vt:lpstr>Reminders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pjcozzi</cp:lastModifiedBy>
  <cp:revision>155</cp:revision>
  <cp:lastPrinted>2012-09-05T18:36:18Z</cp:lastPrinted>
  <dcterms:created xsi:type="dcterms:W3CDTF">2011-01-14T02:17:40Z</dcterms:created>
  <dcterms:modified xsi:type="dcterms:W3CDTF">2016-08-29T23:00:31Z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